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12"/>
  </p:notesMasterIdLst>
  <p:sldIdLst>
    <p:sldId id="256" r:id="rId7"/>
    <p:sldId id="257" r:id="rId8"/>
    <p:sldId id="258" r:id="rId9"/>
    <p:sldId id="259" r:id="rId10"/>
    <p:sldId id="260" r:id="rId11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  <Relationship Id="rId12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各位好，今天为大家带来厦门文旅全景指南。厦门是一座山海相依、融汇近代中西文明的海上花园之城。在接下来的演示中，我们将从琴岛万国建筑群、黄金滨海人文走廊以及地道闽南市井烟火三大核心维度，为大家系统拆解厦门的文旅精髓与三天两晚的深度游览方案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整体空间组团来看，厦门文旅形成了四大特色鲜明的体验板块。首先是作为世界文化遗产的鼓浪屿，聚集了深厚的中西交融历史底蕴；其次是串联起演武大桥、白城沙滩与黄厝的黄金滨海生态带，是感受海岛自然风光与惬意骑行的首选；第三是思明厦大与集美学村构成的闽南学府胜景，承载了独特的嘉庚建筑美学与青春人文气息；最后是沙坡尾避风坞与八市老街区，展现了原汁原味的闽南市井烟火与地道海鲜风味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深入到鼓浪屿的核心景观，日光岩作为全岛制高点，不仅记录着郑成功的屯兵历史，更拥有俯瞰红瓦绿树、碧海白浪与厦门现代化天际线的绝佳视野。与之相映成趣的菽庄花园，巧妙运用了“藏海”与“补山”的造园艺术，将大海引入私家园林，园内的钢琴博物馆更珍藏着近百架历史名琴。漫步在岛上的历史国际社区，八卦楼、天主堂与中西合璧的洋楼宅邸交错排布，沉淀出中国近代海岛社区的独特魅力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厦门本岛与跨岛陆地轴线上，环岛路依海而筑，从演武大桥观景台一路延伸至黄厝海滩，特别适合在傍晚时分租借单车沿海慢骑，欣赏海天一色的日落晚霞。厦门大学思明校区背靠五老峰、面朝大海，建南大礼堂与芙蓉隧道的人文艺术令人印象深刻。紧邻厦大的千年古刹南普陀寺梵音袅袅，登顶后山更可远眺全景。跨过海峡，搭乘如海上轻轨一般的地铁一号线抵达集美学村，龙舟池畔的南薰楼与鳌园青石浮雕，全方位展现了陈嘉庚先生倾资办学的宏大情怀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于三天两晚的短途假期，我们设计了一条节奏舒缓且体验密集的经典漫游动线：第一天专注文峰琴岛与中山路八市夜市；第二天登五老峰礼佛、漫游厦大并沿环岛路骑行至沙坡尾；第三天搭乘跨海地铁探访集美学村与嘉庚故里。在旅程中，绝不能错过地道的厦门风物：汤头浓郁醇厚的沙茶面、外酥里嫩的海蛎煎、香气扑鼻的砂锅姜母鸭，以及口感独特的土笋冻和软糯麻糍。这套规划兼顾了自然海景、人文历史与味觉记忆，能让每位旅人充分体会鹭岛的惬意与浪漫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xiamen_tour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xiamen_tour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4f82b997a66b0149.jpg"/>
  <Relationship Id="rId3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4f82b997a66b0149.jpg"/>
  <Relationship Id="rId3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f5ff2613442b960c.jpg"/>
  <Relationship Id="rId3" Type="http://schemas.openxmlformats.org/officeDocument/2006/relationships/image" Target="../media/image_b61839466628839c.jpg"/>
  <Relationship Id="rId4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18c29e4de0a63911.jpg"/>
  <Relationship Id="rId3" Type="http://schemas.openxmlformats.org/officeDocument/2006/relationships/notesSlide" Target="../notesSlides/notesSlide5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192D"/>
            </a:gs>
            <a:gs pos="60000">
              <a:srgbClr val="0D2B45"/>
            </a:gs>
            <a:gs pos="100000">
              <a:srgbClr val="133B5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hero-title-block"/>
          <p:cNvGrpSpPr/>
          <p:nvPr/>
        </p:nvGrpSpPr>
        <p:grpSpPr>
          <a:xfrm>
            <a:off x="742950" y="1143000"/>
            <a:ext cx="5924550" cy="4572000"/>
            <a:chOff x="742950" y="1143000"/>
            <a:chExt cx="5924550" cy="4572000"/>
          </a:xfrm>
        </p:grpSpPr>
        <p:sp>
          <p:nvSpPr>
            <p:cNvPr id="2" name="Rectangle 2"/>
            <p:cNvSpPr/>
            <p:nvPr/>
          </p:nvSpPr>
          <p:spPr>
            <a:xfrm>
              <a:off x="762000" y="1143000"/>
              <a:ext cx="1295400" cy="304800"/>
            </a:xfrm>
            <a:prstGeom prst="roundRect">
              <a:avLst>
                <a:gd name="adj" fmla="val 50000"/>
              </a:avLst>
            </a:prstGeom>
            <a:solidFill>
              <a:srgbClr val="20B2AA">
                <a:alpha val="20000"/>
              </a:srgbClr>
            </a:solidFill>
            <a:ln w="9525">
              <a:solidFill>
                <a:srgbClr val="20B2AA"/>
              </a:solidFill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894972" y="1229678"/>
              <a:ext cx="102945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海上花园 · 鹭岛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42950" y="1738312"/>
              <a:ext cx="4147376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750" b="1" spc="75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厦门文旅全景指南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54380" y="2457450"/>
              <a:ext cx="40538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E0E6ED"/>
                  </a:solidFill>
                  <a:latin typeface="+mn-lt"/>
                  <a:ea typeface="+mn-ea"/>
                  <a:cs typeface="+mn-cs"/>
                </a:rPr>
                <a:t>山海相依的人文之城与三天两晚经典漫游攻略</a:t>
              </a:r>
            </a:p>
          </p:txBody>
        </p:sp>
        <p:sp>
          <p:nvSpPr>
            <p:cNvPr id="6" name="Rectangle 6"/>
            <p:cNvSpPr/>
            <p:nvPr/>
          </p:nvSpPr>
          <p:spPr>
            <a:xfrm>
              <a:off x="762000" y="2952750"/>
              <a:ext cx="762000" cy="38100"/>
            </a:xfrm>
            <a:prstGeom prst="roundRect">
              <a:avLst>
                <a:gd name="adj" fmla="val 50000"/>
              </a:avLst>
            </a:prstGeom>
            <a:solidFill>
              <a:srgbClr val="E57373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762000" y="3286125"/>
              <a:ext cx="5905500" cy="714375"/>
            </a:xfrm>
            <a:prstGeom prst="roundRect">
              <a:avLst>
                <a:gd name="adj" fmla="val 13333"/>
              </a:avLst>
            </a:prstGeom>
            <a:gradFill>
              <a:gsLst>
                <a:gs pos="0">
                  <a:srgbClr val="FFFFFF">
                    <a:alpha val="10000"/>
                  </a:srgbClr>
                </a:gs>
                <a:gs pos="100000">
                  <a:srgbClr val="FFFFFF">
                    <a:alpha val="3000"/>
                  </a:srgbClr>
                </a:gs>
              </a:gsLst>
              <a:lin ang="2700000" scaled="1"/>
            </a:gradFill>
            <a:ln w="9525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94410" y="3479006"/>
              <a:ext cx="1137715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01 琴岛万国建筑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280666" y="3487102"/>
              <a:ext cx="257618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鼓浪屿历史国际社区 · 日光岩与菽庄花园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5362" y="3750945"/>
              <a:ext cx="246903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百年历史沉淀 · 世界文化遗产 · 经典海滨慢游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762000" y="4143375"/>
              <a:ext cx="5905500" cy="714375"/>
            </a:xfrm>
            <a:prstGeom prst="roundRect">
              <a:avLst>
                <a:gd name="adj" fmla="val 13333"/>
              </a:avLst>
            </a:prstGeom>
            <a:gradFill>
              <a:gsLst>
                <a:gs pos="0">
                  <a:srgbClr val="FFFFFF">
                    <a:alpha val="10000"/>
                  </a:srgbClr>
                </a:gs>
                <a:gs pos="100000">
                  <a:srgbClr val="FFFFFF">
                    <a:alpha val="3000"/>
                  </a:srgbClr>
                </a:gs>
              </a:gsLst>
              <a:lin ang="2700000" scaled="1"/>
            </a:gradFill>
            <a:ln w="9525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94410" y="4336256"/>
              <a:ext cx="1137715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4FC3F7"/>
                  </a:solidFill>
                  <a:latin typeface="+mn-lt"/>
                  <a:ea typeface="+mn-ea"/>
                  <a:cs typeface="+mn-cs"/>
                </a:rPr>
                <a:t>02 环岛滨海人文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280666" y="4344352"/>
              <a:ext cx="273874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演武大桥 · 黄厝沙滩 · 百年厦大与南普陀寺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95362" y="4608195"/>
              <a:ext cx="246903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最美海岸骑行 · 嘉庚风貌学府 · 依山傍海胜境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762000" y="5000625"/>
              <a:ext cx="5905500" cy="714375"/>
            </a:xfrm>
            <a:prstGeom prst="roundRect">
              <a:avLst>
                <a:gd name="adj" fmla="val 13333"/>
              </a:avLst>
            </a:prstGeom>
            <a:gradFill>
              <a:gsLst>
                <a:gs pos="0">
                  <a:srgbClr val="FFFFFF">
                    <a:alpha val="10000"/>
                  </a:srgbClr>
                </a:gs>
                <a:gs pos="100000">
                  <a:srgbClr val="FFFFFF">
                    <a:alpha val="3000"/>
                  </a:srgbClr>
                </a:gs>
              </a:gsLst>
              <a:lin ang="2700000" scaled="1"/>
            </a:gradFill>
            <a:ln w="9525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4410" y="5193506"/>
              <a:ext cx="1137715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FFB74D"/>
                  </a:solidFill>
                  <a:latin typeface="+mn-lt"/>
                  <a:ea typeface="+mn-ea"/>
                  <a:cs typeface="+mn-cs"/>
                </a:rPr>
                <a:t>03 市井闽南风物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280666" y="5201602"/>
              <a:ext cx="273874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沙坡尾避风坞 · 八市老街区 · 地道沙茶海鲜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95362" y="5465445"/>
              <a:ext cx="246903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潮玩艺术街区 · 传统老城烟火 · 丰富风味小吃</a:t>
              </a:r>
            </a:p>
          </p:txBody>
        </p:sp>
      </p:grpSp>
      <p:grpSp>
        <p:nvGrpSpPr>
          <p:cNvPr id="24" name="hero-image-block"/>
          <p:cNvGrpSpPr/>
          <p:nvPr/>
        </p:nvGrpSpPr>
        <p:grpSpPr>
          <a:xfrm>
            <a:off x="7143750" y="1047750"/>
            <a:ext cx="4286250" cy="4667250"/>
            <a:chOff x="7143750" y="1047750"/>
            <a:chExt cx="4286250" cy="4667250"/>
          </a:xfrm>
        </p:grpSpPr>
        <p:sp>
          <p:nvSpPr>
            <p:cNvPr id="20" name="Rectangle 20"/>
            <p:cNvSpPr/>
            <p:nvPr/>
          </p:nvSpPr>
          <p:spPr>
            <a:xfrm>
              <a:off x="7143750" y="1047750"/>
              <a:ext cx="4286250" cy="4667250"/>
            </a:xfrm>
            <a:prstGeom prst="roundRect">
              <a:avLst>
                <a:gd name="adj" fmla="val 3556"/>
              </a:avLst>
            </a:prstGeom>
            <a:solidFill>
              <a:srgbClr val="000000">
                <a:alpha val="20000"/>
              </a:srgbClr>
            </a:solidFill>
            <a:ln w="9525">
              <a:solidFill>
                <a:srgbClr val="20B2AA">
                  <a:alpha val="30000"/>
                </a:srgbClr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2"/>
            <a:srcRect l="0" t="13674" r="0" b="13673"/>
            <a:stretch>
              <a:fillRect/>
            </a:stretch>
          </p:blipFill>
          <p:spPr>
            <a:xfrm>
              <a:off x="7143750" y="1047750"/>
              <a:ext cx="4286250" cy="4667250"/>
            </a:xfrm>
            <a:prstGeom prst="roundRect">
              <a:avLst>
                <a:gd name="adj" fmla="val 3555"/>
              </a:avLst>
            </a:prstGeom>
          </p:spPr>
        </p:pic>
        <p:sp>
          <p:nvSpPr>
            <p:cNvPr id="22" name="Rectangle 22"/>
            <p:cNvSpPr/>
            <p:nvPr/>
          </p:nvSpPr>
          <p:spPr>
            <a:xfrm>
              <a:off x="7334250" y="5143500"/>
              <a:ext cx="3905250" cy="400050"/>
            </a:xfrm>
            <a:prstGeom prst="roundRect">
              <a:avLst>
                <a:gd name="adj" fmla="val 19048"/>
              </a:avLst>
            </a:prstGeom>
            <a:solidFill>
              <a:srgbClr val="000000">
                <a:alpha val="60000"/>
              </a:srgbClr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472172" y="5285899"/>
              <a:ext cx="188426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鹭岛之滨 · 海天一色的慢调生活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756666" y="6220778"/>
            <a:ext cx="3197377" cy="20535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90A4AE"/>
                </a:solidFill>
                <a:latin typeface="+mn-lt"/>
                <a:ea typeface="+mn-ea"/>
                <a:cs typeface="+mn-cs"/>
              </a:rPr>
              <a:t>PPT Master 图文增强版 · 2026 厦门文旅全景指南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192D"/>
            </a:gs>
            <a:gs pos="60000">
              <a:srgbClr val="0D2B45"/>
            </a:gs>
            <a:gs pos="100000">
              <a:srgbClr val="133B5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header-module-2"/>
          <p:cNvGrpSpPr/>
          <p:nvPr/>
        </p:nvGrpSpPr>
        <p:grpSpPr>
          <a:xfrm>
            <a:off x="749808" y="572452"/>
            <a:ext cx="8827770" cy="685610"/>
            <a:chOff x="749808" y="572452"/>
            <a:chExt cx="8827770" cy="685610"/>
          </a:xfrm>
        </p:grpSpPr>
        <p:sp>
          <p:nvSpPr>
            <p:cNvPr id="2" name="TextBox 2"/>
            <p:cNvSpPr txBox="1"/>
            <p:nvPr/>
          </p:nvSpPr>
          <p:spPr>
            <a:xfrm>
              <a:off x="756666" y="572452"/>
              <a:ext cx="145340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REGIONAL OVERVIEW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9808" y="788670"/>
              <a:ext cx="39014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鹭岛文旅四大核心体验板块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042154" y="918210"/>
              <a:ext cx="45354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从海岛万国遗产到环岛黄金海岸，构筑山海相融的立体行旅动线</a:t>
              </a:r>
            </a:p>
          </p:txBody>
        </p:sp>
      </p:grpSp>
      <p:grpSp>
        <p:nvGrpSpPr>
          <p:cNvPr id="17" name="col-card-1"/>
          <p:cNvGrpSpPr/>
          <p:nvPr/>
        </p:nvGrpSpPr>
        <p:grpSpPr>
          <a:xfrm>
            <a:off x="762000" y="1524000"/>
            <a:ext cx="2524125" cy="4476750"/>
            <a:chOff x="762000" y="1524000"/>
            <a:chExt cx="2524125" cy="4476750"/>
          </a:xfrm>
        </p:grpSpPr>
        <p:sp>
          <p:nvSpPr>
            <p:cNvPr id="6" name="Rectangle 6"/>
            <p:cNvSpPr/>
            <p:nvPr/>
          </p:nvSpPr>
          <p:spPr>
            <a:xfrm>
              <a:off x="762000" y="1524000"/>
              <a:ext cx="2524125" cy="4476750"/>
            </a:xfrm>
            <a:prstGeom prst="roundRect">
              <a:avLst>
                <a:gd name="adj" fmla="val 3774"/>
              </a:avLst>
            </a:prstGeom>
            <a:gradFill>
              <a:gsLst>
                <a:gs pos="0">
                  <a:srgbClr val="FFFFFF">
                    <a:alpha val="8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20B2AA">
                  <a:alpha val="40000"/>
                </a:srgbClr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762000" y="1524000"/>
              <a:ext cx="2524125" cy="57150"/>
            </a:xfrm>
            <a:prstGeom prst="roundRect">
              <a:avLst>
                <a:gd name="adj" fmla="val 50000"/>
              </a:avLst>
            </a:prstGeom>
            <a:solidFill>
              <a:srgbClr val="20B2AA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85266" y="1839278"/>
              <a:ext cx="60658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ZONE 01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82218" y="210788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琴岛历史文化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85647" y="2466499"/>
              <a:ext cx="132918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核心载体：鼓浪屿全岛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990600" y="276225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4885" y="2974181"/>
              <a:ext cx="91607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核心景观矩阵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5647" y="3276124"/>
              <a:ext cx="1360297" cy="8193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日光岩俯瞰全岛天际线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菽庄花园依山傍海园林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历史国际社区万国洋楼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钢琴博物馆人文雅韵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990600" y="438150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85647" y="4609624"/>
              <a:ext cx="1141515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建议时长：完整1天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85838" y="4951095"/>
              <a:ext cx="1724025" cy="347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350"/>
                </a:lnSpc>
              </a:pPr>
              <a:r>
                <a:rPr lang="zh-CN" sz="9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特点：步行漫游、世界文化遗产、</a:t>
              </a:r>
              <a:br/>
              <a:r>
                <a:rPr lang="zh-CN" sz="9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中西交汇的历史沉淀</a:t>
              </a:r>
            </a:p>
          </p:txBody>
        </p:sp>
      </p:grpSp>
      <p:grpSp>
        <p:nvGrpSpPr>
          <p:cNvPr id="29" name="col-card-2"/>
          <p:cNvGrpSpPr/>
          <p:nvPr/>
        </p:nvGrpSpPr>
        <p:grpSpPr>
          <a:xfrm>
            <a:off x="3476625" y="1524000"/>
            <a:ext cx="2524125" cy="4476750"/>
            <a:chOff x="3476625" y="1524000"/>
            <a:chExt cx="2524125" cy="4476750"/>
          </a:xfrm>
        </p:grpSpPr>
        <p:sp>
          <p:nvSpPr>
            <p:cNvPr id="18" name="Rectangle 18"/>
            <p:cNvSpPr/>
            <p:nvPr/>
          </p:nvSpPr>
          <p:spPr>
            <a:xfrm>
              <a:off x="3476625" y="1524000"/>
              <a:ext cx="2524125" cy="4476750"/>
            </a:xfrm>
            <a:prstGeom prst="roundRect">
              <a:avLst>
                <a:gd name="adj" fmla="val 3774"/>
              </a:avLst>
            </a:prstGeom>
            <a:gradFill>
              <a:gsLst>
                <a:gs pos="0">
                  <a:srgbClr val="FFFFFF">
                    <a:alpha val="8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4FC3F7">
                  <a:alpha val="40000"/>
                </a:srgbClr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3476625" y="1524000"/>
              <a:ext cx="2524125" cy="57150"/>
            </a:xfrm>
            <a:prstGeom prst="roundRect">
              <a:avLst>
                <a:gd name="adj" fmla="val 50000"/>
              </a:avLst>
            </a:prstGeom>
            <a:solidFill>
              <a:srgbClr val="4FC3F7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3699891" y="1839278"/>
              <a:ext cx="60658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4FC3F7"/>
                  </a:solidFill>
                  <a:latin typeface="+mn-lt"/>
                  <a:ea typeface="+mn-ea"/>
                  <a:cs typeface="+mn-cs"/>
                </a:rPr>
                <a:t>ZONE 02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696843" y="210788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黄金滨海生态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700272" y="2466499"/>
              <a:ext cx="159303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核心载体：环岛路与观音山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3705225" y="276225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3699510" y="2974181"/>
              <a:ext cx="91607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核心景观矩阵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700272" y="3276124"/>
              <a:ext cx="1360297" cy="8193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演武大桥临海低平飞架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黄厝海滩日出黄金海岸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白城沙滩与胡里山炮台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沿海慢道骑行与露营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3705225" y="438150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3700272" y="4609624"/>
              <a:ext cx="1273443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rgbClr val="4FC3F7"/>
                  </a:solidFill>
                  <a:latin typeface="+mn-lt"/>
                  <a:ea typeface="+mn-ea"/>
                  <a:cs typeface="+mn-cs"/>
                </a:rPr>
                <a:t>建议时长：半天至1天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700462" y="4951095"/>
              <a:ext cx="1609725" cy="347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350"/>
                </a:lnSpc>
              </a:pPr>
              <a:r>
                <a:rPr lang="zh-CN" sz="9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特点：蓝天碧海、慢节奏骑行、</a:t>
              </a:r>
              <a:br/>
              <a:r>
                <a:rPr lang="zh-CN" sz="9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海滨日出与开阔视野</a:t>
              </a:r>
            </a:p>
          </p:txBody>
        </p:sp>
      </p:grpSp>
      <p:grpSp>
        <p:nvGrpSpPr>
          <p:cNvPr id="41" name="col-card-3"/>
          <p:cNvGrpSpPr/>
          <p:nvPr/>
        </p:nvGrpSpPr>
        <p:grpSpPr>
          <a:xfrm>
            <a:off x="6191250" y="1524000"/>
            <a:ext cx="2524125" cy="4476750"/>
            <a:chOff x="6191250" y="1524000"/>
            <a:chExt cx="2524125" cy="4476750"/>
          </a:xfrm>
        </p:grpSpPr>
        <p:sp>
          <p:nvSpPr>
            <p:cNvPr id="30" name="Rectangle 30"/>
            <p:cNvSpPr/>
            <p:nvPr/>
          </p:nvSpPr>
          <p:spPr>
            <a:xfrm>
              <a:off x="6191250" y="1524000"/>
              <a:ext cx="2524125" cy="4476750"/>
            </a:xfrm>
            <a:prstGeom prst="roundRect">
              <a:avLst>
                <a:gd name="adj" fmla="val 3774"/>
              </a:avLst>
            </a:prstGeom>
            <a:gradFill>
              <a:gsLst>
                <a:gs pos="0">
                  <a:srgbClr val="FFFFFF">
                    <a:alpha val="8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FFB74D">
                  <a:alpha val="40000"/>
                </a:srgbClr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6191250" y="1524000"/>
              <a:ext cx="2524125" cy="57150"/>
            </a:xfrm>
            <a:prstGeom prst="roundRect">
              <a:avLst>
                <a:gd name="adj" fmla="val 50000"/>
              </a:avLst>
            </a:prstGeom>
            <a:solidFill>
              <a:srgbClr val="FFB74D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6414516" y="1839278"/>
              <a:ext cx="60658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FFB74D"/>
                  </a:solidFill>
                  <a:latin typeface="+mn-lt"/>
                  <a:ea typeface="+mn-ea"/>
                  <a:cs typeface="+mn-cs"/>
                </a:rPr>
                <a:t>ZONE 03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411468" y="210788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闽南学府胜景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414897" y="2466499"/>
              <a:ext cx="159303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核心载体：思明厦大与集美</a:t>
              </a:r>
            </a:p>
          </p:txBody>
        </p:sp>
        <p:sp>
          <p:nvSpPr>
            <p:cNvPr id="35" name="Line 35"/>
            <p:cNvSpPr/>
            <p:nvPr/>
          </p:nvSpPr>
          <p:spPr>
            <a:xfrm>
              <a:off x="6419850" y="276225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6414135" y="2974181"/>
              <a:ext cx="91607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核心景观矩阵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414897" y="3276124"/>
              <a:ext cx="1484757" cy="8193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厦门大学思明校区鲁迅像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芙蓉隧道人文涂鸦长廊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千年古刹南普陀寺梵音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集美学村嘉庚红砖建筑</a:t>
              </a:r>
            </a:p>
          </p:txBody>
        </p:sp>
        <p:sp>
          <p:nvSpPr>
            <p:cNvPr id="38" name="Line 38"/>
            <p:cNvSpPr/>
            <p:nvPr/>
          </p:nvSpPr>
          <p:spPr>
            <a:xfrm>
              <a:off x="6419850" y="438150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6414897" y="4609624"/>
              <a:ext cx="106532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rgbClr val="FFB74D"/>
                  </a:solidFill>
                  <a:latin typeface="+mn-lt"/>
                  <a:ea typeface="+mn-ea"/>
                  <a:cs typeface="+mn-cs"/>
                </a:rPr>
                <a:t>建议时长：大半天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415088" y="4951095"/>
              <a:ext cx="1495425" cy="347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350"/>
                </a:lnSpc>
              </a:pPr>
              <a:r>
                <a:rPr lang="zh-CN" sz="9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特点：嘉庚风貌、人文底蕴、</a:t>
              </a:r>
              <a:br/>
              <a:r>
                <a:rPr lang="zh-CN" sz="9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香火袅袅与青春气息</a:t>
              </a:r>
            </a:p>
          </p:txBody>
        </p:sp>
      </p:grpSp>
      <p:grpSp>
        <p:nvGrpSpPr>
          <p:cNvPr id="53" name="col-card-4"/>
          <p:cNvGrpSpPr/>
          <p:nvPr/>
        </p:nvGrpSpPr>
        <p:grpSpPr>
          <a:xfrm>
            <a:off x="8905875" y="1524000"/>
            <a:ext cx="2524125" cy="4476750"/>
            <a:chOff x="8905875" y="1524000"/>
            <a:chExt cx="2524125" cy="4476750"/>
          </a:xfrm>
        </p:grpSpPr>
        <p:sp>
          <p:nvSpPr>
            <p:cNvPr id="42" name="Rectangle 42"/>
            <p:cNvSpPr/>
            <p:nvPr/>
          </p:nvSpPr>
          <p:spPr>
            <a:xfrm>
              <a:off x="8905875" y="1524000"/>
              <a:ext cx="2524125" cy="4476750"/>
            </a:xfrm>
            <a:prstGeom prst="roundRect">
              <a:avLst>
                <a:gd name="adj" fmla="val 3774"/>
              </a:avLst>
            </a:prstGeom>
            <a:gradFill>
              <a:gsLst>
                <a:gs pos="0">
                  <a:srgbClr val="FFFFFF">
                    <a:alpha val="8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E57373">
                  <a:alpha val="40000"/>
                </a:srgbClr>
              </a:solidFill>
            </a:ln>
          </p:spPr>
        </p:sp>
        <p:sp>
          <p:nvSpPr>
            <p:cNvPr id="43" name="Rectangle 43"/>
            <p:cNvSpPr/>
            <p:nvPr/>
          </p:nvSpPr>
          <p:spPr>
            <a:xfrm>
              <a:off x="8905875" y="1524000"/>
              <a:ext cx="2524125" cy="57150"/>
            </a:xfrm>
            <a:prstGeom prst="roundRect">
              <a:avLst>
                <a:gd name="adj" fmla="val 50000"/>
              </a:avLst>
            </a:prstGeom>
            <a:solidFill>
              <a:srgbClr val="E57373"/>
            </a:solidFill>
            <a:ln>
              <a:noFill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9129141" y="1839278"/>
              <a:ext cx="60658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E57373"/>
                  </a:solidFill>
                  <a:latin typeface="+mn-lt"/>
                  <a:ea typeface="+mn-ea"/>
                  <a:cs typeface="+mn-cs"/>
                </a:rPr>
                <a:t>ZONE 04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9126093" y="210788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市井文创烟火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9129522" y="2466499"/>
              <a:ext cx="146111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核心载体：沙坡尾与八市</a:t>
              </a:r>
            </a:p>
          </p:txBody>
        </p:sp>
        <p:sp>
          <p:nvSpPr>
            <p:cNvPr id="47" name="Line 47"/>
            <p:cNvSpPr/>
            <p:nvPr/>
          </p:nvSpPr>
          <p:spPr>
            <a:xfrm>
              <a:off x="9134475" y="276225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9128760" y="2974181"/>
              <a:ext cx="91607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核心景观矩阵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9129522" y="3276124"/>
              <a:ext cx="1484757" cy="8193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沙坡尾传统避风坞渔港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艺术西区潮流市集手工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第八菜市场正宗地道小吃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中山路骑楼南洋历史街区</a:t>
              </a:r>
            </a:p>
          </p:txBody>
        </p:sp>
        <p:sp>
          <p:nvSpPr>
            <p:cNvPr id="50" name="Line 50"/>
            <p:cNvSpPr/>
            <p:nvPr/>
          </p:nvSpPr>
          <p:spPr>
            <a:xfrm>
              <a:off x="9134475" y="438150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9129522" y="4609624"/>
              <a:ext cx="1724965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rgbClr val="E57373"/>
                  </a:solidFill>
                  <a:latin typeface="+mn-lt"/>
                  <a:ea typeface="+mn-ea"/>
                  <a:cs typeface="+mn-cs"/>
                </a:rPr>
                <a:t>建议时长：半天（傍晚最佳）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9129712" y="4951095"/>
              <a:ext cx="1609725" cy="347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350"/>
                </a:lnSpc>
              </a:pPr>
              <a:r>
                <a:rPr lang="zh-CN" sz="9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特点：老厦门烟火、网红出片、</a:t>
              </a:r>
              <a:br/>
              <a:r>
                <a:rPr lang="zh-CN" sz="9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地道风味与夜市生活</a:t>
              </a:r>
            </a:p>
          </p:txBody>
        </p:sp>
      </p:grpSp>
      <p:grpSp>
        <p:nvGrpSpPr>
          <p:cNvPr id="56" name="footer-module-2"/>
          <p:cNvGrpSpPr/>
          <p:nvPr/>
        </p:nvGrpSpPr>
        <p:grpSpPr>
          <a:xfrm>
            <a:off x="757238" y="6332220"/>
            <a:ext cx="10677524" cy="176212"/>
            <a:chOff x="757238" y="6332220"/>
            <a:chExt cx="10677524" cy="176212"/>
          </a:xfrm>
        </p:grpSpPr>
        <p:sp>
          <p:nvSpPr>
            <p:cNvPr id="54" name="TextBox 54"/>
            <p:cNvSpPr txBox="1"/>
            <p:nvPr/>
          </p:nvSpPr>
          <p:spPr>
            <a:xfrm>
              <a:off x="757238" y="6332220"/>
              <a:ext cx="184506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607D8B"/>
                  </a:solidFill>
                  <a:latin typeface="+mn-lt"/>
                  <a:ea typeface="+mn-ea"/>
                  <a:cs typeface="+mn-cs"/>
                </a:rPr>
                <a:t>厦门文旅全景指南 · 空间组团概览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10982896" y="6332220"/>
              <a:ext cx="45186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00" dirty="0">
                  <a:solidFill>
                    <a:srgbClr val="607D8B"/>
                  </a:solidFill>
                  <a:latin typeface="+mn-lt"/>
                  <a:ea typeface="+mn-ea"/>
                  <a:cs typeface="+mn-cs"/>
                </a:rPr>
                <a:t>Page 02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192D"/>
            </a:gs>
            <a:gs pos="60000">
              <a:srgbClr val="0D2B45"/>
            </a:gs>
            <a:gs pos="100000">
              <a:srgbClr val="133B5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header-module-3"/>
          <p:cNvGrpSpPr/>
          <p:nvPr/>
        </p:nvGrpSpPr>
        <p:grpSpPr>
          <a:xfrm>
            <a:off x="749808" y="572452"/>
            <a:ext cx="8893454" cy="685610"/>
            <a:chOff x="749808" y="572452"/>
            <a:chExt cx="8893454" cy="685610"/>
          </a:xfrm>
        </p:grpSpPr>
        <p:sp>
          <p:nvSpPr>
            <p:cNvPr id="2" name="TextBox 2"/>
            <p:cNvSpPr txBox="1"/>
            <p:nvPr/>
          </p:nvSpPr>
          <p:spPr>
            <a:xfrm>
              <a:off x="756666" y="572452"/>
              <a:ext cx="193954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WORLD CULTURAL HERITAGE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9808" y="78867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鼓浪屿：万国历史国际社区深度解析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899404" y="918210"/>
              <a:ext cx="37438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中国第52项世界文化遗产，琴岛中西文化的融合典范</a:t>
              </a:r>
            </a:p>
          </p:txBody>
        </p:sp>
      </p:grpSp>
      <p:grpSp>
        <p:nvGrpSpPr>
          <p:cNvPr id="16" name="card-hero-sunlight"/>
          <p:cNvGrpSpPr/>
          <p:nvPr/>
        </p:nvGrpSpPr>
        <p:grpSpPr>
          <a:xfrm>
            <a:off x="762000" y="1524000"/>
            <a:ext cx="5143500" cy="4476750"/>
            <a:chOff x="762000" y="1524000"/>
            <a:chExt cx="5143500" cy="4476750"/>
          </a:xfrm>
        </p:grpSpPr>
        <p:sp>
          <p:nvSpPr>
            <p:cNvPr id="6" name="Rectangle 6"/>
            <p:cNvSpPr/>
            <p:nvPr/>
          </p:nvSpPr>
          <p:spPr>
            <a:xfrm>
              <a:off x="762000" y="1524000"/>
              <a:ext cx="5143500" cy="4476750"/>
            </a:xfrm>
            <a:prstGeom prst="roundRect">
              <a:avLst>
                <a:gd name="adj" fmla="val 2553"/>
              </a:avLst>
            </a:prstGeom>
            <a:gradFill>
              <a:gsLst>
                <a:gs pos="0">
                  <a:srgbClr val="20B2AA">
                    <a:alpha val="15000"/>
                  </a:srgbClr>
                </a:gs>
                <a:gs pos="100000">
                  <a:srgbClr val="20B2AA">
                    <a:alpha val="3000"/>
                  </a:srgbClr>
                </a:gs>
              </a:gsLst>
              <a:lin ang="2700000" scaled="1"/>
            </a:gradFill>
            <a:ln w="14288">
              <a:solidFill>
                <a:srgbClr val="20B2AA">
                  <a:alpha val="50000"/>
                </a:srgbClr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1047750" y="1762125"/>
              <a:ext cx="1143000" cy="266700"/>
            </a:xfrm>
            <a:prstGeom prst="roundRect">
              <a:avLst>
                <a:gd name="adj" fmla="val 50000"/>
              </a:avLst>
            </a:prstGeom>
            <a:solidFill>
              <a:srgbClr val="20B2AA">
                <a:alpha val="25000"/>
              </a:srgbClr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152550" y="1837849"/>
              <a:ext cx="93339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全岛最高制高点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324481" y="176784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日光岩与巨石天际线</a:t>
              </a:r>
            </a:p>
          </p:txBody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2"/>
            <a:srcRect l="0" t="38880" r="0" b="38879"/>
            <a:stretch>
              <a:fillRect/>
            </a:stretch>
          </p:blipFill>
          <p:spPr>
            <a:xfrm>
              <a:off x="1047750" y="2143125"/>
              <a:ext cx="4572000" cy="1524000"/>
            </a:xfrm>
            <a:prstGeom prst="roundRect">
              <a:avLst>
                <a:gd name="adj" fmla="val 5000"/>
              </a:avLst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1042035" y="3831431"/>
              <a:ext cx="91607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核心游览要点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42797" y="4085749"/>
              <a:ext cx="3600577" cy="571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05791" indent="-105791">
                <a:lnSpc>
                  <a:spcPts val="150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龙头山日光岩：巨石耸立，360° 俯瞰碧海白浪与世茂双塔</a:t>
              </a:r>
            </a:p>
            <a:p>
              <a:pPr algn="l" marL="105791" indent="-105791">
                <a:lnSpc>
                  <a:spcPts val="150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琴岛古韵：菽庄花园藏海借景，钢琴博物馆珍藏百年名琴</a:t>
              </a:r>
            </a:p>
            <a:p>
              <a:pPr algn="l" marL="105791" indent="-105791">
                <a:lnSpc>
                  <a:spcPts val="150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最佳造访时段：清晨开园或傍晚日落，光线柔和且避开客流高峰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1047750" y="4953000"/>
              <a:ext cx="4572000" cy="714375"/>
            </a:xfrm>
            <a:prstGeom prst="roundRect">
              <a:avLst>
                <a:gd name="adj" fmla="val 10667"/>
              </a:avLst>
            </a:prstGeom>
            <a:solidFill>
              <a:srgbClr val="000000">
                <a:alpha val="25000"/>
              </a:srgbClr>
            </a:solidFill>
            <a:ln w="9525">
              <a:solidFill>
                <a:srgbClr val="20B2AA">
                  <a:alpha val="30000"/>
                </a:srgbClr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185862" y="5093970"/>
              <a:ext cx="857631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登岛实用贴士：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85862" y="5321141"/>
              <a:ext cx="3873119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外地游客需自「邮轮中心厦鼓码头」乘船抵三丘田码头，船票需提前实名预约。</a:t>
              </a:r>
            </a:p>
          </p:txBody>
        </p:sp>
      </p:grpSp>
      <p:grpSp>
        <p:nvGrpSpPr>
          <p:cNvPr id="21" name="card-sub-shuzhuang"/>
          <p:cNvGrpSpPr/>
          <p:nvPr/>
        </p:nvGrpSpPr>
        <p:grpSpPr>
          <a:xfrm>
            <a:off x="6191250" y="1524000"/>
            <a:ext cx="5238750" cy="2095500"/>
            <a:chOff x="6191250" y="1524000"/>
            <a:chExt cx="5238750" cy="2095500"/>
          </a:xfrm>
        </p:grpSpPr>
        <p:sp>
          <p:nvSpPr>
            <p:cNvPr id="17" name="Rectangle 17"/>
            <p:cNvSpPr/>
            <p:nvPr/>
          </p:nvSpPr>
          <p:spPr>
            <a:xfrm>
              <a:off x="6191250" y="1524000"/>
              <a:ext cx="5238750" cy="2095500"/>
            </a:xfrm>
            <a:prstGeom prst="roundRect">
              <a:avLst>
                <a:gd name="adj" fmla="val 5455"/>
              </a:avLst>
            </a:prstGeom>
            <a:gradFill>
              <a:gsLst>
                <a:gs pos="0">
                  <a:srgbClr val="FFFFFF">
                    <a:alpha val="7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FFFFFF">
                  <a:alpha val="12000"/>
                </a:srgbClr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71666" y="1791652"/>
              <a:ext cx="96726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4FC3F7"/>
                  </a:solidFill>
                  <a:latin typeface="+mn-lt"/>
                  <a:ea typeface="+mn-ea"/>
                  <a:cs typeface="+mn-cs"/>
                </a:rPr>
                <a:t>GARDEN &amp; SEA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468618" y="2060258"/>
              <a:ext cx="35707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菽庄花园：藏海巧借的闽南私家园林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472047" y="2466499"/>
              <a:ext cx="3494786" cy="6097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原台湾富绅林尔嘉私家别墅，巧妙利用海湾将大海拥入园中。</a:t>
              </a:r>
              <a:br/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「藏海」与「补山」两大分区，四十四桥步移景异，浪涛拍岸。</a:t>
              </a:r>
              <a:br/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园内听涛轩设有钢琴博物馆，展出近百架古名琴。</a:t>
              </a:r>
            </a:p>
          </p:txBody>
        </p:sp>
      </p:grpSp>
      <p:grpSp>
        <p:nvGrpSpPr>
          <p:cNvPr id="26" name="card-sub-architecture"/>
          <p:cNvGrpSpPr/>
          <p:nvPr/>
        </p:nvGrpSpPr>
        <p:grpSpPr>
          <a:xfrm>
            <a:off x="6191250" y="3905250"/>
            <a:ext cx="5238750" cy="2095500"/>
            <a:chOff x="6191250" y="3905250"/>
            <a:chExt cx="5238750" cy="2095500"/>
          </a:xfrm>
        </p:grpSpPr>
        <p:sp>
          <p:nvSpPr>
            <p:cNvPr id="22" name="Rectangle 22"/>
            <p:cNvSpPr/>
            <p:nvPr/>
          </p:nvSpPr>
          <p:spPr>
            <a:xfrm>
              <a:off x="6191250" y="3905250"/>
              <a:ext cx="5238750" cy="2095500"/>
            </a:xfrm>
            <a:prstGeom prst="roundRect">
              <a:avLst>
                <a:gd name="adj" fmla="val 5455"/>
              </a:avLst>
            </a:prstGeom>
            <a:gradFill>
              <a:gsLst>
                <a:gs pos="0">
                  <a:srgbClr val="FFFFFF">
                    <a:alpha val="7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FFFFFF">
                  <a:alpha val="12000"/>
                </a:srgbClr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471666" y="4172902"/>
              <a:ext cx="140636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FFB74D"/>
                  </a:solidFill>
                  <a:latin typeface="+mn-lt"/>
                  <a:ea typeface="+mn-ea"/>
                  <a:cs typeface="+mn-cs"/>
                </a:rPr>
                <a:t>HERITAGE BUILDINGS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468618" y="4441508"/>
              <a:ext cx="35707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万国建筑博览：穿行近代多元风貌区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472047" y="4847749"/>
              <a:ext cx="3619246" cy="6097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八卦楼（管风琴博物馆）：圆顶巍峨，岛上体量最大的地标建筑。</a:t>
              </a:r>
              <a:br/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天主堂与三一堂：哥特式与中西合璧的典雅宗教建筑典范。</a:t>
              </a:r>
              <a:br/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海天堂构与黄家花园：华侨回国兴建的代表性中西融贯巨宅。</a:t>
              </a:r>
            </a:p>
          </p:txBody>
        </p:sp>
      </p:grpSp>
      <p:grpSp>
        <p:nvGrpSpPr>
          <p:cNvPr id="29" name="footer-module-3"/>
          <p:cNvGrpSpPr/>
          <p:nvPr/>
        </p:nvGrpSpPr>
        <p:grpSpPr>
          <a:xfrm>
            <a:off x="757238" y="6332220"/>
            <a:ext cx="10677524" cy="176212"/>
            <a:chOff x="757238" y="6332220"/>
            <a:chExt cx="10677524" cy="176212"/>
          </a:xfrm>
        </p:grpSpPr>
        <p:sp>
          <p:nvSpPr>
            <p:cNvPr id="27" name="TextBox 27"/>
            <p:cNvSpPr txBox="1"/>
            <p:nvPr/>
          </p:nvSpPr>
          <p:spPr>
            <a:xfrm>
              <a:off x="757238" y="6332220"/>
              <a:ext cx="184506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607D8B"/>
                  </a:solidFill>
                  <a:latin typeface="+mn-lt"/>
                  <a:ea typeface="+mn-ea"/>
                  <a:cs typeface="+mn-cs"/>
                </a:rPr>
                <a:t>厦门文旅全景指南 · 重点景区深拆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982896" y="6332220"/>
              <a:ext cx="45186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00" dirty="0">
                  <a:solidFill>
                    <a:srgbClr val="607D8B"/>
                  </a:solidFill>
                  <a:latin typeface="+mn-lt"/>
                  <a:ea typeface="+mn-ea"/>
                  <a:cs typeface="+mn-cs"/>
                </a:rPr>
                <a:t>Page 03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192D"/>
            </a:gs>
            <a:gs pos="60000">
              <a:srgbClr val="0D2B45"/>
            </a:gs>
            <a:gs pos="100000">
              <a:srgbClr val="133B5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header-module-4"/>
          <p:cNvGrpSpPr/>
          <p:nvPr/>
        </p:nvGrpSpPr>
        <p:grpSpPr>
          <a:xfrm>
            <a:off x="749808" y="572452"/>
            <a:ext cx="8848344" cy="685610"/>
            <a:chOff x="749808" y="572452"/>
            <a:chExt cx="8848344" cy="685610"/>
          </a:xfrm>
        </p:grpSpPr>
        <p:sp>
          <p:nvSpPr>
            <p:cNvPr id="2" name="TextBox 2"/>
            <p:cNvSpPr txBox="1"/>
            <p:nvPr/>
          </p:nvSpPr>
          <p:spPr>
            <a:xfrm>
              <a:off x="756666" y="572452"/>
              <a:ext cx="233943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COASTAL &amp; HERITAGE EXPEDITION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9808" y="78867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环岛黄金海岸与百年学府人文长廊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708904" y="918210"/>
              <a:ext cx="388924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依山面海、红砖红瓦，自然与人文交相辉映的经典游线</a:t>
              </a:r>
            </a:p>
          </p:txBody>
        </p:sp>
      </p:grpSp>
      <p:grpSp>
        <p:nvGrpSpPr>
          <p:cNvPr id="12" name="card-route-coastal"/>
          <p:cNvGrpSpPr/>
          <p:nvPr/>
        </p:nvGrpSpPr>
        <p:grpSpPr>
          <a:xfrm>
            <a:off x="762000" y="1524000"/>
            <a:ext cx="5143500" cy="2286000"/>
            <a:chOff x="762000" y="1524000"/>
            <a:chExt cx="5143500" cy="2286000"/>
          </a:xfrm>
        </p:grpSpPr>
        <p:sp>
          <p:nvSpPr>
            <p:cNvPr id="6" name="Rectangle 6"/>
            <p:cNvSpPr/>
            <p:nvPr/>
          </p:nvSpPr>
          <p:spPr>
            <a:xfrm>
              <a:off x="762000" y="1524000"/>
              <a:ext cx="5143500" cy="2286000"/>
            </a:xfrm>
            <a:prstGeom prst="roundRect">
              <a:avLst>
                <a:gd name="adj" fmla="val 5000"/>
              </a:avLst>
            </a:prstGeom>
            <a:gradFill>
              <a:gsLst>
                <a:gs pos="0">
                  <a:srgbClr val="FFFFFF">
                    <a:alpha val="8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4FC3F7">
                  <a:alpha val="40000"/>
                </a:srgbClr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762000" y="1524000"/>
              <a:ext cx="57150" cy="2286000"/>
            </a:xfrm>
            <a:prstGeom prst="roundRect">
              <a:avLst>
                <a:gd name="adj" fmla="val 50000"/>
              </a:avLst>
            </a:prstGeom>
            <a:solidFill>
              <a:srgbClr val="4FC3F7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042797" y="1752124"/>
              <a:ext cx="1568693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dirty="0">
                  <a:solidFill>
                    <a:srgbClr val="4FC3F7"/>
                  </a:solidFill>
                  <a:latin typeface="+mn-lt"/>
                  <a:ea typeface="+mn-ea"/>
                  <a:cs typeface="+mn-cs"/>
                </a:rPr>
                <a:t>COASTAL SCENIC BYWAY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40892" y="1997392"/>
              <a:ext cx="27397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环岛路：依海而筑的蓝色漫游走廊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42797" y="2323624"/>
              <a:ext cx="396773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演武大桥低平贴海，白城至黄厝平缓木栈道，傍晚黄金骑行海岸线。</a:t>
              </a:r>
            </a:p>
          </p:txBody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rcRect l="0" t="36076" r="0" b="36077"/>
            <a:stretch>
              <a:fillRect/>
            </a:stretch>
          </p:blipFill>
          <p:spPr>
            <a:xfrm>
              <a:off x="762000" y="2762250"/>
              <a:ext cx="5143500" cy="952500"/>
            </a:xfrm>
            <a:prstGeom prst="roundRect">
              <a:avLst>
                <a:gd name="adj" fmla="val 8000"/>
              </a:avLst>
            </a:prstGeom>
          </p:spPr>
        </p:pic>
      </p:grpSp>
      <p:grpSp>
        <p:nvGrpSpPr>
          <p:cNvPr id="19" name="card-route-xmu"/>
          <p:cNvGrpSpPr/>
          <p:nvPr/>
        </p:nvGrpSpPr>
        <p:grpSpPr>
          <a:xfrm>
            <a:off x="6286500" y="1524000"/>
            <a:ext cx="5143500" cy="2286000"/>
            <a:chOff x="6286500" y="1524000"/>
            <a:chExt cx="5143500" cy="2286000"/>
          </a:xfrm>
        </p:grpSpPr>
        <p:sp>
          <p:nvSpPr>
            <p:cNvPr id="13" name="Rectangle 13"/>
            <p:cNvSpPr/>
            <p:nvPr/>
          </p:nvSpPr>
          <p:spPr>
            <a:xfrm>
              <a:off x="6286500" y="1524000"/>
              <a:ext cx="5143500" cy="2286000"/>
            </a:xfrm>
            <a:prstGeom prst="roundRect">
              <a:avLst>
                <a:gd name="adj" fmla="val 5000"/>
              </a:avLst>
            </a:prstGeom>
            <a:gradFill>
              <a:gsLst>
                <a:gs pos="0">
                  <a:srgbClr val="FFFFFF">
                    <a:alpha val="8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20B2AA">
                  <a:alpha val="40000"/>
                </a:srgbClr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6286500" y="1524000"/>
              <a:ext cx="57150" cy="2286000"/>
            </a:xfrm>
            <a:prstGeom prst="roundRect">
              <a:avLst>
                <a:gd name="adj" fmla="val 50000"/>
              </a:avLst>
            </a:prstGeom>
            <a:solidFill>
              <a:srgbClr val="20B2AA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567297" y="1752124"/>
              <a:ext cx="117350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CAMPUS HERITAGE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565392" y="1997392"/>
              <a:ext cx="310324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厦门大学（思明校区）：最美学府典范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567297" y="2323624"/>
              <a:ext cx="383580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嘉庚风格建南大礼堂，芙蓉湖畔黑天鹅与芙蓉隧道涂鸦青春长廊。</a:t>
              </a:r>
            </a:p>
          </p:txBody>
        </p:sp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3"/>
            <a:srcRect l="0" t="41171" r="0" b="41171"/>
            <a:stretch>
              <a:fillRect/>
            </a:stretch>
          </p:blipFill>
          <p:spPr>
            <a:xfrm>
              <a:off x="6286500" y="2762250"/>
              <a:ext cx="5143500" cy="952500"/>
            </a:xfrm>
            <a:prstGeom prst="roundRect">
              <a:avLst>
                <a:gd name="adj" fmla="val 8000"/>
              </a:avLst>
            </a:prstGeom>
          </p:spPr>
        </p:pic>
      </p:grpSp>
      <p:grpSp>
        <p:nvGrpSpPr>
          <p:cNvPr id="25" name="card-route-temple"/>
          <p:cNvGrpSpPr/>
          <p:nvPr/>
        </p:nvGrpSpPr>
        <p:grpSpPr>
          <a:xfrm>
            <a:off x="762000" y="4048125"/>
            <a:ext cx="5143500" cy="2000250"/>
            <a:chOff x="762000" y="4048125"/>
            <a:chExt cx="5143500" cy="2000250"/>
          </a:xfrm>
        </p:grpSpPr>
        <p:sp>
          <p:nvSpPr>
            <p:cNvPr id="20" name="Rectangle 20"/>
            <p:cNvSpPr/>
            <p:nvPr/>
          </p:nvSpPr>
          <p:spPr>
            <a:xfrm>
              <a:off x="762000" y="4048125"/>
              <a:ext cx="5143500" cy="2000250"/>
            </a:xfrm>
            <a:prstGeom prst="roundRect">
              <a:avLst>
                <a:gd name="adj" fmla="val 5714"/>
              </a:avLst>
            </a:prstGeom>
            <a:gradFill>
              <a:gsLst>
                <a:gs pos="0">
                  <a:srgbClr val="FFFFFF">
                    <a:alpha val="8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FFB74D">
                  <a:alpha val="40000"/>
                </a:srgbClr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762000" y="4048125"/>
              <a:ext cx="57150" cy="2000250"/>
            </a:xfrm>
            <a:prstGeom prst="roundRect">
              <a:avLst>
                <a:gd name="adj" fmla="val 50000"/>
              </a:avLst>
            </a:prstGeom>
            <a:solidFill>
              <a:srgbClr val="FFB74D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42797" y="4276249"/>
              <a:ext cx="138573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dirty="0">
                  <a:solidFill>
                    <a:srgbClr val="FFB74D"/>
                  </a:solidFill>
                  <a:latin typeface="+mn-lt"/>
                  <a:ea typeface="+mn-ea"/>
                  <a:cs typeface="+mn-cs"/>
                </a:rPr>
                <a:t>BUDDHIST SANCTUARY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40892" y="4521518"/>
              <a:ext cx="255803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千年古刹南普陀寺与五老峰登高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42797" y="4895374"/>
              <a:ext cx="3725037" cy="6097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闽南佛教胜地：始建于唐代，背依五老峰，面临鹭江秀色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传统素斋与素饼：绿豆/南瓜风味手工素饼，经典伴手礼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后山登高俯瞰：沿石阶登顶五老峰，可远眺厦大校园与双子塔全景</a:t>
              </a:r>
            </a:p>
          </p:txBody>
        </p:sp>
      </p:grpSp>
      <p:grpSp>
        <p:nvGrpSpPr>
          <p:cNvPr id="31" name="card-route-jimei"/>
          <p:cNvGrpSpPr/>
          <p:nvPr/>
        </p:nvGrpSpPr>
        <p:grpSpPr>
          <a:xfrm>
            <a:off x="6286500" y="4048125"/>
            <a:ext cx="5143500" cy="2000250"/>
            <a:chOff x="6286500" y="4048125"/>
            <a:chExt cx="5143500" cy="2000250"/>
          </a:xfrm>
        </p:grpSpPr>
        <p:sp>
          <p:nvSpPr>
            <p:cNvPr id="26" name="Rectangle 26"/>
            <p:cNvSpPr/>
            <p:nvPr/>
          </p:nvSpPr>
          <p:spPr>
            <a:xfrm>
              <a:off x="6286500" y="4048125"/>
              <a:ext cx="5143500" cy="2000250"/>
            </a:xfrm>
            <a:prstGeom prst="roundRect">
              <a:avLst>
                <a:gd name="adj" fmla="val 5714"/>
              </a:avLst>
            </a:prstGeom>
            <a:gradFill>
              <a:gsLst>
                <a:gs pos="0">
                  <a:srgbClr val="FFFFFF">
                    <a:alpha val="8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E57373">
                  <a:alpha val="40000"/>
                </a:srgbClr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6286500" y="4048125"/>
              <a:ext cx="57150" cy="2000250"/>
            </a:xfrm>
            <a:prstGeom prst="roundRect">
              <a:avLst>
                <a:gd name="adj" fmla="val 50000"/>
              </a:avLst>
            </a:prstGeom>
            <a:solidFill>
              <a:srgbClr val="E57373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567297" y="4276249"/>
              <a:ext cx="1524783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dirty="0">
                  <a:solidFill>
                    <a:srgbClr val="E57373"/>
                  </a:solidFill>
                  <a:latin typeface="+mn-lt"/>
                  <a:ea typeface="+mn-ea"/>
                  <a:cs typeface="+mn-cs"/>
                </a:rPr>
                <a:t>JIMEI SCHOOL VILLAGE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65392" y="4521518"/>
              <a:ext cx="310324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集美学村与鳌园：嘉庚精神的建筑丰碑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567297" y="4895374"/>
              <a:ext cx="3619246" cy="6097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龙舟池畔风光：南薰楼群倒映水面，独具特色的中西合璧飞檐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鳌园青石石雕群：生动刻画近代历史文化典故与陈嘉庚先生事迹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海上地铁体验：搭乘厦门地铁 1 号线跨海段，感受海上飞驰意境</a:t>
              </a:r>
            </a:p>
          </p:txBody>
        </p:sp>
      </p:grpSp>
      <p:grpSp>
        <p:nvGrpSpPr>
          <p:cNvPr id="34" name="footer-module-4"/>
          <p:cNvGrpSpPr/>
          <p:nvPr/>
        </p:nvGrpSpPr>
        <p:grpSpPr>
          <a:xfrm>
            <a:off x="757238" y="6332220"/>
            <a:ext cx="10677524" cy="176212"/>
            <a:chOff x="757238" y="6332220"/>
            <a:chExt cx="10677524" cy="176212"/>
          </a:xfrm>
        </p:grpSpPr>
        <p:sp>
          <p:nvSpPr>
            <p:cNvPr id="32" name="TextBox 32"/>
            <p:cNvSpPr txBox="1"/>
            <p:nvPr/>
          </p:nvSpPr>
          <p:spPr>
            <a:xfrm>
              <a:off x="757238" y="6332220"/>
              <a:ext cx="184506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607D8B"/>
                  </a:solidFill>
                  <a:latin typeface="+mn-lt"/>
                  <a:ea typeface="+mn-ea"/>
                  <a:cs typeface="+mn-cs"/>
                </a:rPr>
                <a:t>厦门文旅全景指南 · 陆地核心轴线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0982896" y="6332220"/>
              <a:ext cx="45186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00" dirty="0">
                  <a:solidFill>
                    <a:srgbClr val="607D8B"/>
                  </a:solidFill>
                  <a:latin typeface="+mn-lt"/>
                  <a:ea typeface="+mn-ea"/>
                  <a:cs typeface="+mn-cs"/>
                </a:rPr>
                <a:t>Page 04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192D"/>
            </a:gs>
            <a:gs pos="60000">
              <a:srgbClr val="0D2B45"/>
            </a:gs>
            <a:gs pos="100000">
              <a:srgbClr val="133B5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header-module-5"/>
          <p:cNvGrpSpPr/>
          <p:nvPr/>
        </p:nvGrpSpPr>
        <p:grpSpPr>
          <a:xfrm>
            <a:off x="749808" y="572452"/>
            <a:ext cx="8715756" cy="685610"/>
            <a:chOff x="749808" y="572452"/>
            <a:chExt cx="8715756" cy="685610"/>
          </a:xfrm>
        </p:grpSpPr>
        <p:sp>
          <p:nvSpPr>
            <p:cNvPr id="2" name="TextBox 2"/>
            <p:cNvSpPr txBox="1"/>
            <p:nvPr/>
          </p:nvSpPr>
          <p:spPr>
            <a:xfrm>
              <a:off x="756666" y="572452"/>
              <a:ext cx="184545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ITINERARY &amp; GASTRONOMY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9808" y="78867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三天两晚经典漫游动线与地道风物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899404" y="918210"/>
              <a:ext cx="356616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松弛感行旅路线规划，兼收闽南传统烟火味觉记忆</a:t>
              </a:r>
            </a:p>
          </p:txBody>
        </p:sp>
      </p:grpSp>
      <p:grpSp>
        <p:nvGrpSpPr>
          <p:cNvPr id="27" name="block-itinerary-schedule"/>
          <p:cNvGrpSpPr/>
          <p:nvPr/>
        </p:nvGrpSpPr>
        <p:grpSpPr>
          <a:xfrm>
            <a:off x="762000" y="1524000"/>
            <a:ext cx="5905500" cy="4476750"/>
            <a:chOff x="762000" y="1524000"/>
            <a:chExt cx="5905500" cy="4476750"/>
          </a:xfrm>
        </p:grpSpPr>
        <p:sp>
          <p:nvSpPr>
            <p:cNvPr id="6" name="Rectangle 6"/>
            <p:cNvSpPr/>
            <p:nvPr/>
          </p:nvSpPr>
          <p:spPr>
            <a:xfrm>
              <a:off x="762000" y="1524000"/>
              <a:ext cx="5905500" cy="4476750"/>
            </a:xfrm>
            <a:prstGeom prst="roundRect">
              <a:avLst>
                <a:gd name="adj" fmla="val 2553"/>
              </a:avLst>
            </a:prstGeom>
            <a:gradFill>
              <a:gsLst>
                <a:gs pos="0">
                  <a:srgbClr val="FFFFFF">
                    <a:alpha val="8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041654" y="1775460"/>
              <a:ext cx="233312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RECOMMENDED 3-DAY ROUTE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40130" y="2009775"/>
              <a:ext cx="24384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三天两晚高效漫游动线规划</a:t>
              </a:r>
            </a:p>
          </p:txBody>
        </p:sp>
        <p:grpSp>
          <p:nvGrpSpPr>
            <p:cNvPr id="13" name="sub-day-1"/>
            <p:cNvGrpSpPr/>
            <p:nvPr/>
          </p:nvGrpSpPr>
          <p:grpSpPr>
            <a:xfrm>
              <a:off x="1047750" y="2428875"/>
              <a:ext cx="4088130" cy="704565"/>
              <a:chOff x="1047750" y="2428875"/>
              <a:chExt cx="4088130" cy="704565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1047750" y="2428875"/>
                <a:ext cx="523875" cy="247650"/>
              </a:xfrm>
              <a:prstGeom prst="roundRect">
                <a:avLst>
                  <a:gd name="adj" fmla="val 23077"/>
                </a:avLst>
              </a:prstGeom>
              <a:solidFill>
                <a:srgbClr val="20B2AA">
                  <a:alpha val="25000"/>
                </a:srgbClr>
              </a:solidFill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1117016" y="2495074"/>
                <a:ext cx="375818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980" b="1" dirty="0">
                    <a:solidFill>
                      <a:srgbClr val="20B2AA"/>
                    </a:solidFill>
                    <a:latin typeface="+mn-lt"/>
                    <a:ea typeface="+mn-ea"/>
                    <a:cs typeface="+mn-cs"/>
                  </a:rPr>
                  <a:t>DAY 1</a:t>
                </a: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1708785" y="2478881"/>
                <a:ext cx="1669948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琴岛历史与鹭江夜景漫步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709547" y="2752249"/>
                <a:ext cx="3426333" cy="3811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500"/>
                  </a:lnSpc>
                </a:pPr>
                <a:r>
                  <a:rPr lang="zh-CN" sz="980" dirty="0">
                    <a:solidFill>
                      <a:srgbClr val="B0BEC5"/>
                    </a:solidFill>
                    <a:latin typeface="+mn-lt"/>
                    <a:ea typeface="+mn-ea"/>
                    <a:cs typeface="+mn-cs"/>
                  </a:rPr>
                  <a:t>厦鼓码头登船 → 菽庄花园与日光岩 → 漫游万国建筑 → 轮渡返程</a:t>
                </a:r>
                <a:br/>
                <a:r>
                  <a:rPr lang="zh-CN" sz="980" dirty="0">
                    <a:solidFill>
                      <a:srgbClr val="B0BEC5"/>
                    </a:solidFill>
                    <a:latin typeface="+mn-lt"/>
                    <a:ea typeface="+mn-ea"/>
                    <a:cs typeface="+mn-cs"/>
                  </a:rPr>
                  <a:t>晚间漫步中山路步行街，品尝八市老厦门海鲜与特色沙茶面</a:t>
                </a:r>
              </a:p>
            </p:txBody>
          </p:sp>
        </p:grpSp>
        <p:sp>
          <p:nvSpPr>
            <p:cNvPr id="14" name="Line 14"/>
            <p:cNvSpPr/>
            <p:nvPr/>
          </p:nvSpPr>
          <p:spPr>
            <a:xfrm>
              <a:off x="1047750" y="3286125"/>
              <a:ext cx="5238750" cy="9525"/>
            </a:xfrm>
            <a:custGeom>
              <a:avLst/>
              <a:gdLst/>
              <a:ahLst/>
              <a:cxnLst/>
              <a:rect l="l" t="t" r="r" b="b"/>
              <a:pathLst>
                <a:path w="5238750" h="9525">
                  <a:moveTo>
                    <a:pt x="0" y="0"/>
                  </a:moveTo>
                  <a:lnTo>
                    <a:pt x="5238750" y="0"/>
                  </a:lnTo>
                </a:path>
              </a:pathLst>
            </a:custGeom>
            <a:noFill/>
            <a:ln w="9525">
              <a:solidFill>
                <a:srgbClr val="FFFFFF">
                  <a:alpha val="10000"/>
                </a:srgbClr>
              </a:solidFill>
            </a:ln>
          </p:spPr>
        </p:sp>
        <p:grpSp>
          <p:nvGrpSpPr>
            <p:cNvPr id="19" name="sub-day-2"/>
            <p:cNvGrpSpPr/>
            <p:nvPr/>
          </p:nvGrpSpPr>
          <p:grpSpPr>
            <a:xfrm>
              <a:off x="1047750" y="3524250"/>
              <a:ext cx="4281043" cy="704565"/>
              <a:chOff x="1047750" y="3524250"/>
              <a:chExt cx="4281043" cy="704565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1047750" y="3524250"/>
                <a:ext cx="523875" cy="247650"/>
              </a:xfrm>
              <a:prstGeom prst="roundRect">
                <a:avLst>
                  <a:gd name="adj" fmla="val 23077"/>
                </a:avLst>
              </a:prstGeom>
              <a:solidFill>
                <a:srgbClr val="4FC3F7">
                  <a:alpha val="25000"/>
                </a:srgbClr>
              </a:solidFill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1117016" y="3590449"/>
                <a:ext cx="375818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980" b="1" dirty="0">
                    <a:solidFill>
                      <a:srgbClr val="4FC3F7"/>
                    </a:solidFill>
                    <a:latin typeface="+mn-lt"/>
                    <a:ea typeface="+mn-ea"/>
                    <a:cs typeface="+mn-cs"/>
                  </a:rPr>
                  <a:t>DAY 2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1708785" y="3574256"/>
                <a:ext cx="1669948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人文香火与最美环岛骑行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709547" y="3847624"/>
                <a:ext cx="3619246" cy="3811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500"/>
                  </a:lnSpc>
                </a:pPr>
                <a:r>
                  <a:rPr lang="zh-CN" sz="980" dirty="0">
                    <a:solidFill>
                      <a:srgbClr val="B0BEC5"/>
                    </a:solidFill>
                    <a:latin typeface="+mn-lt"/>
                    <a:ea typeface="+mn-ea"/>
                    <a:cs typeface="+mn-cs"/>
                  </a:rPr>
                  <a:t>南普陀寺敬香 → 厦门大学思明校区打卡 → 白城沙滩租车骑行</a:t>
                </a:r>
                <a:br/>
                <a:r>
                  <a:rPr lang="zh-CN" sz="980" dirty="0">
                    <a:solidFill>
                      <a:srgbClr val="B0BEC5"/>
                    </a:solidFill>
                    <a:latin typeface="+mn-lt"/>
                    <a:ea typeface="+mn-ea"/>
                    <a:cs typeface="+mn-cs"/>
                  </a:rPr>
                  <a:t>途经演武大桥观景台、音乐广场、黄厝沙滩，傍晚打卡沙坡尾文创</a:t>
                </a:r>
              </a:p>
            </p:txBody>
          </p:sp>
        </p:grpSp>
        <p:sp>
          <p:nvSpPr>
            <p:cNvPr id="20" name="Line 20"/>
            <p:cNvSpPr/>
            <p:nvPr/>
          </p:nvSpPr>
          <p:spPr>
            <a:xfrm>
              <a:off x="1047750" y="4381500"/>
              <a:ext cx="5238750" cy="9525"/>
            </a:xfrm>
            <a:custGeom>
              <a:avLst/>
              <a:gdLst/>
              <a:ahLst/>
              <a:cxnLst/>
              <a:rect l="l" t="t" r="r" b="b"/>
              <a:pathLst>
                <a:path w="5238750" h="9525">
                  <a:moveTo>
                    <a:pt x="0" y="0"/>
                  </a:moveTo>
                  <a:lnTo>
                    <a:pt x="5238750" y="0"/>
                  </a:lnTo>
                </a:path>
              </a:pathLst>
            </a:custGeom>
            <a:noFill/>
            <a:ln w="9525">
              <a:solidFill>
                <a:srgbClr val="FFFFFF">
                  <a:alpha val="10000"/>
                </a:srgbClr>
              </a:solidFill>
            </a:ln>
          </p:spPr>
        </p:sp>
        <p:grpSp>
          <p:nvGrpSpPr>
            <p:cNvPr id="25" name="sub-day-3"/>
            <p:cNvGrpSpPr/>
            <p:nvPr/>
          </p:nvGrpSpPr>
          <p:grpSpPr>
            <a:xfrm>
              <a:off x="1047750" y="4619625"/>
              <a:ext cx="4100576" cy="704565"/>
              <a:chOff x="1047750" y="4619625"/>
              <a:chExt cx="4100576" cy="704565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1047750" y="4619625"/>
                <a:ext cx="523875" cy="247650"/>
              </a:xfrm>
              <a:prstGeom prst="roundRect">
                <a:avLst>
                  <a:gd name="adj" fmla="val 23077"/>
                </a:avLst>
              </a:prstGeom>
              <a:solidFill>
                <a:srgbClr val="FFB74D">
                  <a:alpha val="25000"/>
                </a:srgbClr>
              </a:solidFill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1117016" y="4685824"/>
                <a:ext cx="375818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980" b="1" dirty="0">
                    <a:solidFill>
                      <a:srgbClr val="FFB74D"/>
                    </a:solidFill>
                    <a:latin typeface="+mn-lt"/>
                    <a:ea typeface="+mn-ea"/>
                    <a:cs typeface="+mn-cs"/>
                  </a:rPr>
                  <a:t>DAY 3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1708785" y="4669631"/>
                <a:ext cx="1669948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跨海地铁体验与嘉庚故里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1709547" y="4942999"/>
                <a:ext cx="3438779" cy="3811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500"/>
                  </a:lnSpc>
                </a:pPr>
                <a:r>
                  <a:rPr lang="zh-CN" sz="980" dirty="0">
                    <a:solidFill>
                      <a:srgbClr val="B0BEC5"/>
                    </a:solidFill>
                    <a:latin typeface="+mn-lt"/>
                    <a:ea typeface="+mn-ea"/>
                    <a:cs typeface="+mn-cs"/>
                  </a:rPr>
                  <a:t>乘坐地铁 1 号线赏海上轻轨美景 → 漫游集美学村与龙舟池</a:t>
                </a:r>
                <a:br/>
                <a:r>
                  <a:rPr lang="zh-CN" sz="980" dirty="0">
                    <a:solidFill>
                      <a:srgbClr val="B0BEC5"/>
                    </a:solidFill>
                    <a:latin typeface="+mn-lt"/>
                    <a:ea typeface="+mn-ea"/>
                    <a:cs typeface="+mn-cs"/>
                  </a:rPr>
                  <a:t>参观鳌园与陈嘉庚先生故居，傍晚前往高崎机场/厦门北站返程</a:t>
                </a:r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1042988" y="5617845"/>
              <a:ext cx="409780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0CBC4"/>
                  </a:solidFill>
                  <a:latin typeface="+mn-lt"/>
                  <a:ea typeface="+mn-ea"/>
                  <a:cs typeface="+mn-cs"/>
                </a:rPr>
                <a:t>交通建议：厦门岛内出行首选地铁及快速公交（BRT），避开早晚高峰拥堵。</a:t>
              </a:r>
            </a:p>
          </p:txBody>
        </p:sp>
      </p:grpSp>
      <p:grpSp>
        <p:nvGrpSpPr>
          <p:cNvPr id="38" name="block-food-matrix"/>
          <p:cNvGrpSpPr/>
          <p:nvPr/>
        </p:nvGrpSpPr>
        <p:grpSpPr>
          <a:xfrm>
            <a:off x="6953250" y="1524000"/>
            <a:ext cx="4476750" cy="4476750"/>
            <a:chOff x="6953250" y="1524000"/>
            <a:chExt cx="4476750" cy="4476750"/>
          </a:xfrm>
        </p:grpSpPr>
        <p:sp>
          <p:nvSpPr>
            <p:cNvPr id="28" name="Rectangle 28"/>
            <p:cNvSpPr/>
            <p:nvPr/>
          </p:nvSpPr>
          <p:spPr>
            <a:xfrm>
              <a:off x="6953250" y="1524000"/>
              <a:ext cx="4476750" cy="4476750"/>
            </a:xfrm>
            <a:prstGeom prst="roundRect">
              <a:avLst>
                <a:gd name="adj" fmla="val 2553"/>
              </a:avLst>
            </a:prstGeom>
            <a:gradFill>
              <a:gsLst>
                <a:gs pos="0">
                  <a:srgbClr val="FFB74D">
                    <a:alpha val="15000"/>
                  </a:srgbClr>
                </a:gs>
                <a:gs pos="100000">
                  <a:srgbClr val="FFB74D">
                    <a:alpha val="3000"/>
                  </a:srgbClr>
                </a:gs>
              </a:gsLst>
              <a:lin ang="2700000" scaled="1"/>
            </a:gradFill>
            <a:ln w="9525">
              <a:solidFill>
                <a:srgbClr val="FFB74D">
                  <a:alpha val="40000"/>
                </a:srgbClr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233666" y="1791652"/>
              <a:ext cx="104567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FFB74D"/>
                  </a:solidFill>
                  <a:latin typeface="+mn-lt"/>
                  <a:ea typeface="+mn-ea"/>
                  <a:cs typeface="+mn-cs"/>
                </a:rPr>
                <a:t>LOCAL CUISINE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231380" y="2009775"/>
              <a:ext cx="26403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舌尖上的鹭岛：必尝经典风物</a:t>
              </a:r>
            </a:p>
          </p:txBody>
        </p:sp>
        <p:pic>
          <p:nvPicPr>
            <p:cNvPr id="31" name="Image 31"/>
            <p:cNvPicPr>
              <a:picLocks noChangeAspect="1"/>
            </p:cNvPicPr>
            <p:nvPr/>
          </p:nvPicPr>
          <p:blipFill>
            <a:blip r:embed="rId2"/>
            <a:srcRect l="0" t="26204" r="0" b="26205"/>
            <a:stretch>
              <a:fillRect/>
            </a:stretch>
          </p:blipFill>
          <p:spPr>
            <a:xfrm>
              <a:off x="7239000" y="2333625"/>
              <a:ext cx="3905250" cy="1238250"/>
            </a:xfrm>
            <a:prstGeom prst="roundRect">
              <a:avLst>
                <a:gd name="adj" fmla="val 6153"/>
              </a:avLst>
            </a:prstGeom>
          </p:spPr>
        </p:pic>
        <p:sp>
          <p:nvSpPr>
            <p:cNvPr id="32" name="TextBox 32"/>
            <p:cNvSpPr txBox="1"/>
            <p:nvPr/>
          </p:nvSpPr>
          <p:spPr>
            <a:xfrm>
              <a:off x="7233285" y="3736181"/>
              <a:ext cx="174081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FFB74D"/>
                  </a:solidFill>
                  <a:latin typeface="+mn-lt"/>
                  <a:ea typeface="+mn-ea"/>
                  <a:cs typeface="+mn-cs"/>
                </a:rPr>
                <a:t>01 厦门沙茶面与海鲜拼盘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234047" y="3990499"/>
              <a:ext cx="396773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浓郁花生酱与虾汤交融，配海蛎、大肠与鲜虾，汤头醇厚鲜香四溢。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233285" y="4355306"/>
              <a:ext cx="219313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FFB74D"/>
                  </a:solidFill>
                  <a:latin typeface="+mn-lt"/>
                  <a:ea typeface="+mn-ea"/>
                  <a:cs typeface="+mn-cs"/>
                </a:rPr>
                <a:t>02 经典海蛎煎、姜母鸭与土笋冻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234047" y="4609624"/>
              <a:ext cx="409966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鲜嫩海蛎裹地瓜粉焦香蘸甜辣酱；老姜麻油砂锅鸭；特色脆爽土笋冻。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233666" y="5173028"/>
              <a:ext cx="100012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推荐寻味街区：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234047" y="5466874"/>
              <a:ext cx="3585393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05791" indent="-105791">
                <a:buClr>
                  <a:srgbClr val="FFE082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FFE082"/>
                  </a:solidFill>
                  <a:latin typeface="+mn-lt"/>
                  <a:ea typeface="+mn-ea"/>
                  <a:cs typeface="+mn-cs"/>
                </a:rPr>
                <a:t>营平菜市场（第八市场） · 大同路老居民区 · 中山路水仙路</a:t>
              </a:r>
            </a:p>
          </p:txBody>
        </p:sp>
      </p:grpSp>
      <p:grpSp>
        <p:nvGrpSpPr>
          <p:cNvPr id="41" name="footer-module-5"/>
          <p:cNvGrpSpPr/>
          <p:nvPr/>
        </p:nvGrpSpPr>
        <p:grpSpPr>
          <a:xfrm>
            <a:off x="757238" y="6332220"/>
            <a:ext cx="10677524" cy="176212"/>
            <a:chOff x="757238" y="6332220"/>
            <a:chExt cx="10677524" cy="176212"/>
          </a:xfrm>
        </p:grpSpPr>
        <p:sp>
          <p:nvSpPr>
            <p:cNvPr id="39" name="TextBox 39"/>
            <p:cNvSpPr txBox="1"/>
            <p:nvPr/>
          </p:nvSpPr>
          <p:spPr>
            <a:xfrm>
              <a:off x="757238" y="6332220"/>
              <a:ext cx="2087385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607D8B"/>
                  </a:solidFill>
                  <a:latin typeface="+mn-lt"/>
                  <a:ea typeface="+mn-ea"/>
                  <a:cs typeface="+mn-cs"/>
                </a:rPr>
                <a:t>厦门文旅全景指南 · 实用攻略与美食篇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982896" y="6332220"/>
              <a:ext cx="45186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00" dirty="0">
                  <a:solidFill>
                    <a:srgbClr val="607D8B"/>
                  </a:solidFill>
                  <a:latin typeface="+mn-lt"/>
                  <a:ea typeface="+mn-ea"/>
                  <a:cs typeface="+mn-cs"/>
                </a:rPr>
                <a:t>Page 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xiamen_tour">
  <a:themeElements>
    <a:clrScheme name="xiamen_tou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xiamen_tour">
      <a:majorFont>
        <a:latin typeface="Segoe UI"/>
        <a:ea typeface="Microsoft YaHei"/>
        <a:cs typeface="Segoe U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egoe UI"/>
        <a:ea typeface="Microsoft YaHei"/>
        <a:cs typeface="Segoe U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xiamen_tou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xiamen_tour">
  <a:themeElements>
    <a:clrScheme name="xiamen_tou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xiamen_tour">
      <a:majorFont>
        <a:latin typeface="Segoe UI"/>
        <a:ea typeface="Microsoft YaHei"/>
        <a:cs typeface="Segoe U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egoe UI"/>
        <a:ea typeface="Microsoft YaHei"/>
        <a:cs typeface="Segoe U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xiamen_tou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2026-09-15T00:24:18Z</dcterms:created>
  <dcterms:modified xsi:type="dcterms:W3CDTF">2026-09-15T00:24:18Z</dcterms:modified>
  <cp:category/>
  <cp:contentStatus/>
</cp:coreProperties>
</file>