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12"/>
  </p:notesMasterIdLst>
  <p:sldIdLst>
    <p:sldId id="256" r:id="rId7"/>
    <p:sldId id="257" r:id="rId8"/>
    <p:sldId id="258" r:id="rId9"/>
    <p:sldId id="259" r:id="rId10"/>
    <p:sldId id="260" r:id="rId11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  <Relationship Id="rId12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各位好，今天为大家带来厦门文旅全景指南。厦门是一座山海相依、融汇近代中西文明的海上花园之城。在接下来的演示中，我们将从琴岛万国建筑群、黄金滨海人文走廊以及地道闽南市井烟火三大核心维度，为大家系统拆解厦门的文旅精髓与三天两晚的深度游览方案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整体空间组团来看，厦门文旅形成了四大特色鲜明的体验板块。首先是作为世界文化遗产的鼓浪屿，聚集了深厚的中西交融历史底蕴；其次是串联起演武大桥、白城沙滩与黄厝的黄金滨海生态带，是感受海岛自然风光与惬意骑行的首选；第三是思明厦大与集美学村构成的闽南学府胜景，承载了独特的嘉庚建筑美学与青春人文气息；最后是沙坡尾避风坞与八市老街区，展现了原汁原味的闽南市井烟火与地道海鲜风味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深入到鼓浪屿的核心景观，日光岩作为全岛制高点，不仅记录着郑成功的屯兵历史，更拥有俯瞰红瓦绿树、碧海白浪与厦门现代化天际线的绝佳视野。与之相映成趣的菽庄花园，巧妙运用了“藏海”与“补山”的造园艺术，将大海引入私家园林，园内的钢琴博物馆更珍藏着近百架历史名琴。漫步在岛上的历史国际社区，八卦楼、天主堂与中西合璧的洋楼宅邸交错排布，沉淀出中国近代海岛社区的独特魅力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厦门本岛与跨岛陆地轴线上，环岛路依海而筑，从演武大桥观景台一路延伸至黄厝海滩，特别适合在傍晚时分租借单车沿海慢骑，欣赏海天一色的日落晚霞。厦门大学思明校区背靠五老峰、面朝大海，建南大礼堂与芙蓉隧道的人文艺术令人印象深刻。紧邻厦大的千年古刹南普陀寺梵音袅袅，登顶后山更可远眺全景。跨过海峡，搭乘如海上轻轨一般的地铁一号线抵达集美学村，龙舟池畔的南薰楼与鳌园青石浮雕，全方位展现了陈嘉庚先生倾资办学的宏大情怀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于三天两晚的短途假期，我们设计了一条节奏舒缓且体验密集的经典漫游动线：第一天专注文峰琴岛与中山路八市夜市；第二天登五老峰礼佛、漫游厦大并沿环岛路骑行至沙坡尾；第三天搭乘跨海地铁探访集美学村与嘉庚故里。在旅程中，绝不能错过地道的厦门风物：汤头浓郁醇厚的沙茶面、外酥里嫩的海蛎煎、香气扑鼻的砂锅姜母鸭，以及口感独特的土笋冻和软糯麻糍。这套规划兼顾了自然海景、人文历史与味觉记忆，能让每位旅人充分体会鹭岛的惬意与浪漫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xiamen_tour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xiamen_tour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.xml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5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8192D"/>
            </a:gs>
            <a:gs pos="60000">
              <a:srgbClr val="0D2B45"/>
            </a:gs>
            <a:gs pos="100000">
              <a:srgbClr val="133B5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o-circle-1"/>
          <p:cNvSpPr/>
          <p:nvPr/>
        </p:nvSpPr>
        <p:spPr>
          <a:xfrm>
            <a:off x="8953500" y="-1333500"/>
            <a:ext cx="4572000" cy="4572000"/>
          </a:xfrm>
          <a:prstGeom prst="ellipse">
            <a:avLst/>
          </a:prstGeom>
          <a:solidFill>
            <a:srgbClr val="20B2AA">
              <a:alpha val="6000"/>
            </a:srgbClr>
          </a:solidFill>
          <a:ln>
            <a:noFill/>
          </a:ln>
        </p:spPr>
      </p:sp>
      <p:sp>
        <p:nvSpPr>
          <p:cNvPr id="3" name="deco-circle-2"/>
          <p:cNvSpPr/>
          <p:nvPr/>
        </p:nvSpPr>
        <p:spPr>
          <a:xfrm>
            <a:off x="-762000" y="4381500"/>
            <a:ext cx="3429000" cy="3429000"/>
          </a:xfrm>
          <a:prstGeom prst="ellipse">
            <a:avLst/>
          </a:prstGeom>
          <a:solidFill>
            <a:srgbClr val="E57373">
              <a:alpha val="5000"/>
            </a:srgbClr>
          </a:solidFill>
          <a:ln>
            <a:noFill/>
          </a:ln>
        </p:spPr>
      </p:sp>
      <p:grpSp>
        <p:nvGrpSpPr>
          <p:cNvPr id="9" name="hero-title-block"/>
          <p:cNvGrpSpPr/>
          <p:nvPr/>
        </p:nvGrpSpPr>
        <p:grpSpPr>
          <a:xfrm>
            <a:off x="742950" y="1285875"/>
            <a:ext cx="5873877" cy="2085975"/>
            <a:chOff x="742950" y="1285875"/>
            <a:chExt cx="5873877" cy="2085975"/>
          </a:xfrm>
        </p:grpSpPr>
        <p:sp>
          <p:nvSpPr>
            <p:cNvPr id="4" name="Rectangle 4"/>
            <p:cNvSpPr/>
            <p:nvPr/>
          </p:nvSpPr>
          <p:spPr>
            <a:xfrm>
              <a:off x="762000" y="1285875"/>
              <a:ext cx="1295400" cy="304800"/>
            </a:xfrm>
            <a:prstGeom prst="roundRect">
              <a:avLst>
                <a:gd name="adj" fmla="val 50000"/>
              </a:avLst>
            </a:prstGeom>
            <a:solidFill>
              <a:srgbClr val="20B2AA">
                <a:alpha val="20000"/>
              </a:srgbClr>
            </a:solidFill>
            <a:ln w="9525">
              <a:solidFill>
                <a:srgbClr val="20B2AA"/>
              </a:solidFill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94972" y="1372552"/>
              <a:ext cx="102945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b="1" dirty="0">
                  <a:solidFill>
                    <a:srgbClr val="20B2AA"/>
                  </a:solidFill>
                  <a:latin typeface="+mn-lt"/>
                  <a:ea typeface="+mn-ea"/>
                  <a:cs typeface="+mn-cs"/>
                </a:rPr>
                <a:t>海上花园 · 鹭岛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42950" y="1975485"/>
              <a:ext cx="587387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spc="1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厦门文旅行旅全景指南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53618" y="2822258"/>
              <a:ext cx="468134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E0E6ED"/>
                  </a:solidFill>
                  <a:latin typeface="+mn-lt"/>
                  <a:ea typeface="+mn-ea"/>
                  <a:cs typeface="+mn-cs"/>
                </a:rPr>
                <a:t>山海相依的人文之城与三天两晚经典漫游全攻略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762000" y="3333750"/>
              <a:ext cx="762000" cy="38100"/>
            </a:xfrm>
            <a:prstGeom prst="roundRect">
              <a:avLst>
                <a:gd name="adj" fmla="val 50000"/>
              </a:avLst>
            </a:prstGeom>
            <a:solidFill>
              <a:srgbClr val="E57373"/>
            </a:solidFill>
            <a:ln>
              <a:noFill/>
            </a:ln>
          </p:spPr>
        </p:sp>
      </p:grpSp>
      <p:grpSp>
        <p:nvGrpSpPr>
          <p:cNvPr id="15" name="card-highlight-1"/>
          <p:cNvGrpSpPr/>
          <p:nvPr/>
        </p:nvGrpSpPr>
        <p:grpSpPr>
          <a:xfrm>
            <a:off x="762000" y="4000500"/>
            <a:ext cx="3333750" cy="1524000"/>
            <a:chOff x="762000" y="4000500"/>
            <a:chExt cx="3333750" cy="1524000"/>
          </a:xfrm>
        </p:grpSpPr>
        <p:sp>
          <p:nvSpPr>
            <p:cNvPr id="10" name="Rectangle 10"/>
            <p:cNvSpPr/>
            <p:nvPr/>
          </p:nvSpPr>
          <p:spPr>
            <a:xfrm>
              <a:off x="762000" y="4000500"/>
              <a:ext cx="3333750" cy="1524000"/>
            </a:xfrm>
            <a:prstGeom prst="roundRect">
              <a:avLst>
                <a:gd name="adj" fmla="val 7500"/>
              </a:avLst>
            </a:prstGeom>
            <a:gradFill>
              <a:gsLst>
                <a:gs pos="0">
                  <a:srgbClr val="FFFFFF">
                    <a:alpha val="10000"/>
                  </a:srgbClr>
                </a:gs>
                <a:gs pos="100000">
                  <a:srgbClr val="FFFFFF">
                    <a:alpha val="3000"/>
                  </a:srgbClr>
                </a:gs>
              </a:gsLst>
              <a:lin ang="2700000" scaled="1"/>
            </a:gradFill>
            <a:ln w="9525">
              <a:solidFill>
                <a:srgbClr val="FFFFFF">
                  <a:alpha val="15000"/>
                </a:srgbClr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971550" y="4257675"/>
              <a:ext cx="342900" cy="342900"/>
            </a:xfrm>
            <a:prstGeom prst="ellipse">
              <a:avLst/>
            </a:prstGeom>
            <a:solidFill>
              <a:srgbClr val="20B2AA">
                <a:alpha val="20000"/>
              </a:srgbClr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43612" y="4356735"/>
              <a:ext cx="19877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rgbClr val="20B2AA"/>
                  </a:solidFill>
                  <a:latin typeface="+mn-lt"/>
                  <a:ea typeface="+mn-ea"/>
                  <a:cs typeface="+mn-cs"/>
                </a:rPr>
                <a:t>01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469517" y="4331018"/>
              <a:ext cx="110413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琴岛万国建筑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42416" y="4792028"/>
              <a:ext cx="1610868" cy="4339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05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鼓浪屿历史国际社区</a:t>
              </a:r>
              <a:br/>
              <a:r>
                <a:rPr lang="zh-CN" sz="105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日光岩与菽庄花园私家雅趣</a:t>
              </a:r>
            </a:p>
          </p:txBody>
        </p:sp>
      </p:grpSp>
      <p:grpSp>
        <p:nvGrpSpPr>
          <p:cNvPr id="21" name="card-highlight-2"/>
          <p:cNvGrpSpPr/>
          <p:nvPr/>
        </p:nvGrpSpPr>
        <p:grpSpPr>
          <a:xfrm>
            <a:off x="4429125" y="4000500"/>
            <a:ext cx="3333750" cy="1524000"/>
            <a:chOff x="4429125" y="4000500"/>
            <a:chExt cx="3333750" cy="1524000"/>
          </a:xfrm>
        </p:grpSpPr>
        <p:sp>
          <p:nvSpPr>
            <p:cNvPr id="16" name="Rectangle 16"/>
            <p:cNvSpPr/>
            <p:nvPr/>
          </p:nvSpPr>
          <p:spPr>
            <a:xfrm>
              <a:off x="4429125" y="4000500"/>
              <a:ext cx="3333750" cy="1524000"/>
            </a:xfrm>
            <a:prstGeom prst="roundRect">
              <a:avLst>
                <a:gd name="adj" fmla="val 7500"/>
              </a:avLst>
            </a:prstGeom>
            <a:gradFill>
              <a:gsLst>
                <a:gs pos="0">
                  <a:srgbClr val="FFFFFF">
                    <a:alpha val="10000"/>
                  </a:srgbClr>
                </a:gs>
                <a:gs pos="100000">
                  <a:srgbClr val="FFFFFF">
                    <a:alpha val="3000"/>
                  </a:srgbClr>
                </a:gs>
              </a:gsLst>
              <a:lin ang="2700000" scaled="1"/>
            </a:gradFill>
            <a:ln w="9525">
              <a:solidFill>
                <a:srgbClr val="FFFFFF">
                  <a:alpha val="15000"/>
                </a:srgbClr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4638675" y="4257675"/>
              <a:ext cx="342900" cy="342900"/>
            </a:xfrm>
            <a:prstGeom prst="ellipse">
              <a:avLst/>
            </a:prstGeom>
            <a:solidFill>
              <a:srgbClr val="20B2AA">
                <a:alpha val="20000"/>
              </a:srgbClr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710737" y="4356735"/>
              <a:ext cx="19877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rgbClr val="20B2AA"/>
                  </a:solidFill>
                  <a:latin typeface="+mn-lt"/>
                  <a:ea typeface="+mn-ea"/>
                  <a:cs typeface="+mn-cs"/>
                </a:rPr>
                <a:t>02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136642" y="4331018"/>
              <a:ext cx="110413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环岛滨海人文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709541" y="4792028"/>
              <a:ext cx="1610868" cy="4339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05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演武大桥观景台与黄厝海滩</a:t>
              </a:r>
              <a:br/>
              <a:r>
                <a:rPr lang="zh-CN" sz="105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百年厦大思明校区与南普陀</a:t>
              </a:r>
            </a:p>
          </p:txBody>
        </p:sp>
      </p:grpSp>
      <p:grpSp>
        <p:nvGrpSpPr>
          <p:cNvPr id="27" name="card-highlight-3"/>
          <p:cNvGrpSpPr/>
          <p:nvPr/>
        </p:nvGrpSpPr>
        <p:grpSpPr>
          <a:xfrm>
            <a:off x="8096250" y="4000500"/>
            <a:ext cx="3333750" cy="1524000"/>
            <a:chOff x="8096250" y="4000500"/>
            <a:chExt cx="3333750" cy="1524000"/>
          </a:xfrm>
        </p:grpSpPr>
        <p:sp>
          <p:nvSpPr>
            <p:cNvPr id="22" name="Rectangle 22"/>
            <p:cNvSpPr/>
            <p:nvPr/>
          </p:nvSpPr>
          <p:spPr>
            <a:xfrm>
              <a:off x="8096250" y="4000500"/>
              <a:ext cx="3333750" cy="1524000"/>
            </a:xfrm>
            <a:prstGeom prst="roundRect">
              <a:avLst>
                <a:gd name="adj" fmla="val 7500"/>
              </a:avLst>
            </a:prstGeom>
            <a:gradFill>
              <a:gsLst>
                <a:gs pos="0">
                  <a:srgbClr val="FFFFFF">
                    <a:alpha val="10000"/>
                  </a:srgbClr>
                </a:gs>
                <a:gs pos="100000">
                  <a:srgbClr val="FFFFFF">
                    <a:alpha val="3000"/>
                  </a:srgbClr>
                </a:gs>
              </a:gsLst>
              <a:lin ang="2700000" scaled="1"/>
            </a:gradFill>
            <a:ln w="9525">
              <a:solidFill>
                <a:srgbClr val="FFFFFF">
                  <a:alpha val="15000"/>
                </a:srgbClr>
              </a:solidFill>
            </a:ln>
          </p:spPr>
        </p:sp>
        <p:sp>
          <p:nvSpPr>
            <p:cNvPr id="23" name="Ellipse 23"/>
            <p:cNvSpPr/>
            <p:nvPr/>
          </p:nvSpPr>
          <p:spPr>
            <a:xfrm>
              <a:off x="8305800" y="4257675"/>
              <a:ext cx="342900" cy="342900"/>
            </a:xfrm>
            <a:prstGeom prst="ellipse">
              <a:avLst/>
            </a:prstGeom>
            <a:solidFill>
              <a:srgbClr val="20B2AA">
                <a:alpha val="20000"/>
              </a:srgbClr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377862" y="4356735"/>
              <a:ext cx="19877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rgbClr val="20B2AA"/>
                  </a:solidFill>
                  <a:latin typeface="+mn-lt"/>
                  <a:ea typeface="+mn-ea"/>
                  <a:cs typeface="+mn-cs"/>
                </a:rPr>
                <a:t>03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803767" y="4331018"/>
              <a:ext cx="110413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市井闽南风物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376666" y="4792028"/>
              <a:ext cx="1744218" cy="4339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05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沙坡尾避风坞与艺术西区</a:t>
              </a:r>
              <a:br/>
              <a:r>
                <a:rPr lang="zh-CN" sz="105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沙茶面、海蛎煎与地道土笋冻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756666" y="6220778"/>
            <a:ext cx="3338728" cy="20535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dirty="0">
                <a:solidFill>
                  <a:srgbClr val="90A4AE"/>
                </a:solidFill>
                <a:latin typeface="+mn-lt"/>
                <a:ea typeface="+mn-ea"/>
                <a:cs typeface="+mn-cs"/>
              </a:rPr>
              <a:t>PPT Master 引擎标准生成 · 2026 厦门旅游推荐指南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8192D"/>
            </a:gs>
            <a:gs pos="60000">
              <a:srgbClr val="0D2B45"/>
            </a:gs>
            <a:gs pos="100000">
              <a:srgbClr val="133B5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header-module-2"/>
          <p:cNvGrpSpPr/>
          <p:nvPr/>
        </p:nvGrpSpPr>
        <p:grpSpPr>
          <a:xfrm>
            <a:off x="749808" y="572452"/>
            <a:ext cx="8827770" cy="685610"/>
            <a:chOff x="749808" y="572452"/>
            <a:chExt cx="8827770" cy="685610"/>
          </a:xfrm>
        </p:grpSpPr>
        <p:sp>
          <p:nvSpPr>
            <p:cNvPr id="2" name="TextBox 2"/>
            <p:cNvSpPr txBox="1"/>
            <p:nvPr/>
          </p:nvSpPr>
          <p:spPr>
            <a:xfrm>
              <a:off x="756666" y="572452"/>
              <a:ext cx="145340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20B2AA"/>
                  </a:solidFill>
                  <a:latin typeface="+mn-lt"/>
                  <a:ea typeface="+mn-ea"/>
                  <a:cs typeface="+mn-cs"/>
                </a:rPr>
                <a:t>REGIONAL OVERVIEW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9808" y="788670"/>
              <a:ext cx="390144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鹭岛文旅四大核心体验板块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042154" y="918210"/>
              <a:ext cx="45354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90A4AE"/>
                  </a:solidFill>
                  <a:latin typeface="+mn-lt"/>
                  <a:ea typeface="+mn-ea"/>
                  <a:cs typeface="+mn-cs"/>
                </a:rPr>
                <a:t>从海岛万国遗产到环岛黄金海岸，构筑山海相融的立体行旅动线</a:t>
              </a:r>
            </a:p>
          </p:txBody>
        </p:sp>
      </p:grpSp>
      <p:grpSp>
        <p:nvGrpSpPr>
          <p:cNvPr id="17" name="col-card-1"/>
          <p:cNvGrpSpPr/>
          <p:nvPr/>
        </p:nvGrpSpPr>
        <p:grpSpPr>
          <a:xfrm>
            <a:off x="762000" y="1524000"/>
            <a:ext cx="2524125" cy="4476750"/>
            <a:chOff x="762000" y="1524000"/>
            <a:chExt cx="2524125" cy="4476750"/>
          </a:xfrm>
        </p:grpSpPr>
        <p:sp>
          <p:nvSpPr>
            <p:cNvPr id="6" name="Rectangle 6"/>
            <p:cNvSpPr/>
            <p:nvPr/>
          </p:nvSpPr>
          <p:spPr>
            <a:xfrm>
              <a:off x="762000" y="1524000"/>
              <a:ext cx="2524125" cy="4476750"/>
            </a:xfrm>
            <a:prstGeom prst="roundRect">
              <a:avLst>
                <a:gd name="adj" fmla="val 3774"/>
              </a:avLst>
            </a:prstGeom>
            <a:gradFill>
              <a:gsLst>
                <a:gs pos="0">
                  <a:srgbClr val="FFFFFF">
                    <a:alpha val="8000"/>
                  </a:srgbClr>
                </a:gs>
                <a:gs pos="100000">
                  <a:srgbClr val="FFFFFF">
                    <a:alpha val="2000"/>
                  </a:srgbClr>
                </a:gs>
              </a:gsLst>
              <a:lin ang="2700000" scaled="1"/>
            </a:gradFill>
            <a:ln w="9525">
              <a:solidFill>
                <a:srgbClr val="20B2AA">
                  <a:alpha val="40000"/>
                </a:srgbClr>
              </a:solidFill>
            </a:ln>
          </p:spPr>
        </p:sp>
        <p:sp>
          <p:nvSpPr>
            <p:cNvPr id="7" name="Rectangle 7"/>
            <p:cNvSpPr/>
            <p:nvPr/>
          </p:nvSpPr>
          <p:spPr>
            <a:xfrm>
              <a:off x="762000" y="1524000"/>
              <a:ext cx="2524125" cy="57150"/>
            </a:xfrm>
            <a:prstGeom prst="roundRect">
              <a:avLst>
                <a:gd name="adj" fmla="val 50000"/>
              </a:avLst>
            </a:prstGeom>
            <a:solidFill>
              <a:srgbClr val="20B2AA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985266" y="1839278"/>
              <a:ext cx="60658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20B2AA"/>
                  </a:solidFill>
                  <a:latin typeface="+mn-lt"/>
                  <a:ea typeface="+mn-ea"/>
                  <a:cs typeface="+mn-cs"/>
                </a:rPr>
                <a:t>ZONE 01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82218" y="2107882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琴岛历史文化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85647" y="2466499"/>
              <a:ext cx="1329182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核心载体：鼓浪屿全岛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990600" y="2762250"/>
              <a:ext cx="2057400" cy="9525"/>
            </a:xfrm>
            <a:custGeom>
              <a:avLst/>
              <a:gdLst/>
              <a:ahLst/>
              <a:cxnLst/>
              <a:rect l="l" t="t" r="r" b="b"/>
              <a:pathLst>
                <a:path w="2057400" h="9525">
                  <a:moveTo>
                    <a:pt x="0" y="0"/>
                  </a:moveTo>
                  <a:lnTo>
                    <a:pt x="2057400" y="0"/>
                  </a:lnTo>
                </a:path>
              </a:pathLst>
            </a:custGeom>
            <a:noFill/>
            <a:ln w="9525">
              <a:solidFill>
                <a:srgbClr val="FFFFFF">
                  <a:alpha val="10000"/>
                </a:srgbClr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84885" y="2974181"/>
              <a:ext cx="916076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核心景观矩阵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5647" y="3276124"/>
              <a:ext cx="1360297" cy="8193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日光岩俯瞰全岛天际线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菽庄花园依山傍海园林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历史国际社区万国洋楼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钢琴博物馆人文雅韵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990600" y="4381500"/>
              <a:ext cx="2057400" cy="9525"/>
            </a:xfrm>
            <a:custGeom>
              <a:avLst/>
              <a:gdLst/>
              <a:ahLst/>
              <a:cxnLst/>
              <a:rect l="l" t="t" r="r" b="b"/>
              <a:pathLst>
                <a:path w="2057400" h="9525">
                  <a:moveTo>
                    <a:pt x="0" y="0"/>
                  </a:moveTo>
                  <a:lnTo>
                    <a:pt x="2057400" y="0"/>
                  </a:lnTo>
                </a:path>
              </a:pathLst>
            </a:custGeom>
            <a:noFill/>
            <a:ln w="9525">
              <a:solidFill>
                <a:srgbClr val="FFFFFF">
                  <a:alpha val="10000"/>
                </a:srgbClr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85647" y="4609624"/>
              <a:ext cx="1141515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dirty="0">
                  <a:solidFill>
                    <a:srgbClr val="20B2AA"/>
                  </a:solidFill>
                  <a:latin typeface="+mn-lt"/>
                  <a:ea typeface="+mn-ea"/>
                  <a:cs typeface="+mn-cs"/>
                </a:rPr>
                <a:t>建议时长：完整1天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85838" y="4951095"/>
              <a:ext cx="1724025" cy="3476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350"/>
                </a:lnSpc>
              </a:pPr>
              <a:r>
                <a:rPr lang="zh-CN" sz="900" dirty="0">
                  <a:solidFill>
                    <a:srgbClr val="90A4AE"/>
                  </a:solidFill>
                  <a:latin typeface="+mn-lt"/>
                  <a:ea typeface="+mn-ea"/>
                  <a:cs typeface="+mn-cs"/>
                </a:rPr>
                <a:t>特点：步行漫游、世界文化遗产、</a:t>
              </a:r>
              <a:br/>
              <a:r>
                <a:rPr lang="zh-CN" sz="900" dirty="0">
                  <a:solidFill>
                    <a:srgbClr val="90A4AE"/>
                  </a:solidFill>
                  <a:latin typeface="+mn-lt"/>
                  <a:ea typeface="+mn-ea"/>
                  <a:cs typeface="+mn-cs"/>
                </a:rPr>
                <a:t>中西交汇的历史沉淀</a:t>
              </a:r>
            </a:p>
          </p:txBody>
        </p:sp>
      </p:grpSp>
      <p:grpSp>
        <p:nvGrpSpPr>
          <p:cNvPr id="29" name="col-card-2"/>
          <p:cNvGrpSpPr/>
          <p:nvPr/>
        </p:nvGrpSpPr>
        <p:grpSpPr>
          <a:xfrm>
            <a:off x="3476625" y="1524000"/>
            <a:ext cx="2524125" cy="4476750"/>
            <a:chOff x="3476625" y="1524000"/>
            <a:chExt cx="2524125" cy="4476750"/>
          </a:xfrm>
        </p:grpSpPr>
        <p:sp>
          <p:nvSpPr>
            <p:cNvPr id="18" name="Rectangle 18"/>
            <p:cNvSpPr/>
            <p:nvPr/>
          </p:nvSpPr>
          <p:spPr>
            <a:xfrm>
              <a:off x="3476625" y="1524000"/>
              <a:ext cx="2524125" cy="4476750"/>
            </a:xfrm>
            <a:prstGeom prst="roundRect">
              <a:avLst>
                <a:gd name="adj" fmla="val 3774"/>
              </a:avLst>
            </a:prstGeom>
            <a:gradFill>
              <a:gsLst>
                <a:gs pos="0">
                  <a:srgbClr val="FFFFFF">
                    <a:alpha val="8000"/>
                  </a:srgbClr>
                </a:gs>
                <a:gs pos="100000">
                  <a:srgbClr val="FFFFFF">
                    <a:alpha val="2000"/>
                  </a:srgbClr>
                </a:gs>
              </a:gsLst>
              <a:lin ang="2700000" scaled="1"/>
            </a:gradFill>
            <a:ln w="9525">
              <a:solidFill>
                <a:srgbClr val="4FC3F7">
                  <a:alpha val="40000"/>
                </a:srgbClr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3476625" y="1524000"/>
              <a:ext cx="2524125" cy="57150"/>
            </a:xfrm>
            <a:prstGeom prst="roundRect">
              <a:avLst>
                <a:gd name="adj" fmla="val 50000"/>
              </a:avLst>
            </a:prstGeom>
            <a:solidFill>
              <a:srgbClr val="4FC3F7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3699891" y="1839278"/>
              <a:ext cx="60658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4FC3F7"/>
                  </a:solidFill>
                  <a:latin typeface="+mn-lt"/>
                  <a:ea typeface="+mn-ea"/>
                  <a:cs typeface="+mn-cs"/>
                </a:rPr>
                <a:t>ZONE 02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696843" y="2107882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黄金滨海生态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700272" y="2466499"/>
              <a:ext cx="1593037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核心载体：环岛路与观音山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3705225" y="2762250"/>
              <a:ext cx="2057400" cy="9525"/>
            </a:xfrm>
            <a:custGeom>
              <a:avLst/>
              <a:gdLst/>
              <a:ahLst/>
              <a:cxnLst/>
              <a:rect l="l" t="t" r="r" b="b"/>
              <a:pathLst>
                <a:path w="2057400" h="9525">
                  <a:moveTo>
                    <a:pt x="0" y="0"/>
                  </a:moveTo>
                  <a:lnTo>
                    <a:pt x="2057400" y="0"/>
                  </a:lnTo>
                </a:path>
              </a:pathLst>
            </a:custGeom>
            <a:noFill/>
            <a:ln w="9525">
              <a:solidFill>
                <a:srgbClr val="FFFFFF">
                  <a:alpha val="10000"/>
                </a:srgbClr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3699510" y="2974181"/>
              <a:ext cx="916076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核心景观矩阵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3700272" y="3276124"/>
              <a:ext cx="1360297" cy="8193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演武大桥临海低平飞架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黄厝海滩日出黄金海岸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白城沙滩与胡里山炮台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沿海慢道骑行与露营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3705225" y="4381500"/>
              <a:ext cx="2057400" cy="9525"/>
            </a:xfrm>
            <a:custGeom>
              <a:avLst/>
              <a:gdLst/>
              <a:ahLst/>
              <a:cxnLst/>
              <a:rect l="l" t="t" r="r" b="b"/>
              <a:pathLst>
                <a:path w="2057400" h="9525">
                  <a:moveTo>
                    <a:pt x="0" y="0"/>
                  </a:moveTo>
                  <a:lnTo>
                    <a:pt x="2057400" y="0"/>
                  </a:lnTo>
                </a:path>
              </a:pathLst>
            </a:custGeom>
            <a:noFill/>
            <a:ln w="9525">
              <a:solidFill>
                <a:srgbClr val="FFFFFF">
                  <a:alpha val="10000"/>
                </a:srgbClr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3700272" y="4609624"/>
              <a:ext cx="1273443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dirty="0">
                  <a:solidFill>
                    <a:srgbClr val="4FC3F7"/>
                  </a:solidFill>
                  <a:latin typeface="+mn-lt"/>
                  <a:ea typeface="+mn-ea"/>
                  <a:cs typeface="+mn-cs"/>
                </a:rPr>
                <a:t>建议时长：半天至1天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700462" y="4951095"/>
              <a:ext cx="1609725" cy="3476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350"/>
                </a:lnSpc>
              </a:pPr>
              <a:r>
                <a:rPr lang="zh-CN" sz="900" dirty="0">
                  <a:solidFill>
                    <a:srgbClr val="90A4AE"/>
                  </a:solidFill>
                  <a:latin typeface="+mn-lt"/>
                  <a:ea typeface="+mn-ea"/>
                  <a:cs typeface="+mn-cs"/>
                </a:rPr>
                <a:t>特点：蓝天碧海、慢节奏骑行、</a:t>
              </a:r>
              <a:br/>
              <a:r>
                <a:rPr lang="zh-CN" sz="900" dirty="0">
                  <a:solidFill>
                    <a:srgbClr val="90A4AE"/>
                  </a:solidFill>
                  <a:latin typeface="+mn-lt"/>
                  <a:ea typeface="+mn-ea"/>
                  <a:cs typeface="+mn-cs"/>
                </a:rPr>
                <a:t>海滨日出与开阔视野</a:t>
              </a:r>
            </a:p>
          </p:txBody>
        </p:sp>
      </p:grpSp>
      <p:grpSp>
        <p:nvGrpSpPr>
          <p:cNvPr id="41" name="col-card-3"/>
          <p:cNvGrpSpPr/>
          <p:nvPr/>
        </p:nvGrpSpPr>
        <p:grpSpPr>
          <a:xfrm>
            <a:off x="6191250" y="1524000"/>
            <a:ext cx="2524125" cy="4476750"/>
            <a:chOff x="6191250" y="1524000"/>
            <a:chExt cx="2524125" cy="4476750"/>
          </a:xfrm>
        </p:grpSpPr>
        <p:sp>
          <p:nvSpPr>
            <p:cNvPr id="30" name="Rectangle 30"/>
            <p:cNvSpPr/>
            <p:nvPr/>
          </p:nvSpPr>
          <p:spPr>
            <a:xfrm>
              <a:off x="6191250" y="1524000"/>
              <a:ext cx="2524125" cy="4476750"/>
            </a:xfrm>
            <a:prstGeom prst="roundRect">
              <a:avLst>
                <a:gd name="adj" fmla="val 3774"/>
              </a:avLst>
            </a:prstGeom>
            <a:gradFill>
              <a:gsLst>
                <a:gs pos="0">
                  <a:srgbClr val="FFFFFF">
                    <a:alpha val="8000"/>
                  </a:srgbClr>
                </a:gs>
                <a:gs pos="100000">
                  <a:srgbClr val="FFFFFF">
                    <a:alpha val="2000"/>
                  </a:srgbClr>
                </a:gs>
              </a:gsLst>
              <a:lin ang="2700000" scaled="1"/>
            </a:gradFill>
            <a:ln w="9525">
              <a:solidFill>
                <a:srgbClr val="FFB74D">
                  <a:alpha val="40000"/>
                </a:srgbClr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6191250" y="1524000"/>
              <a:ext cx="2524125" cy="57150"/>
            </a:xfrm>
            <a:prstGeom prst="roundRect">
              <a:avLst>
                <a:gd name="adj" fmla="val 50000"/>
              </a:avLst>
            </a:prstGeom>
            <a:solidFill>
              <a:srgbClr val="FFB74D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6414516" y="1839278"/>
              <a:ext cx="60658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FFB74D"/>
                  </a:solidFill>
                  <a:latin typeface="+mn-lt"/>
                  <a:ea typeface="+mn-ea"/>
                  <a:cs typeface="+mn-cs"/>
                </a:rPr>
                <a:t>ZONE 03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411468" y="2107882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闽南学府胜景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6414897" y="2466499"/>
              <a:ext cx="1593037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核心载体：思明厦大与集美</a:t>
              </a:r>
            </a:p>
          </p:txBody>
        </p:sp>
        <p:sp>
          <p:nvSpPr>
            <p:cNvPr id="35" name="Line 35"/>
            <p:cNvSpPr/>
            <p:nvPr/>
          </p:nvSpPr>
          <p:spPr>
            <a:xfrm>
              <a:off x="6419850" y="2762250"/>
              <a:ext cx="2057400" cy="9525"/>
            </a:xfrm>
            <a:custGeom>
              <a:avLst/>
              <a:gdLst/>
              <a:ahLst/>
              <a:cxnLst/>
              <a:rect l="l" t="t" r="r" b="b"/>
              <a:pathLst>
                <a:path w="2057400" h="9525">
                  <a:moveTo>
                    <a:pt x="0" y="0"/>
                  </a:moveTo>
                  <a:lnTo>
                    <a:pt x="2057400" y="0"/>
                  </a:lnTo>
                </a:path>
              </a:pathLst>
            </a:custGeom>
            <a:noFill/>
            <a:ln w="9525">
              <a:solidFill>
                <a:srgbClr val="FFFFFF">
                  <a:alpha val="10000"/>
                </a:srgbClr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6414135" y="2974181"/>
              <a:ext cx="916076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核心景观矩阵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6414897" y="3276124"/>
              <a:ext cx="1484757" cy="8193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厦门大学思明校区鲁迅像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芙蓉隧道人文涂鸦长廊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千年古刹南普陀寺梵音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集美学村嘉庚红砖建筑</a:t>
              </a:r>
            </a:p>
          </p:txBody>
        </p:sp>
        <p:sp>
          <p:nvSpPr>
            <p:cNvPr id="38" name="Line 38"/>
            <p:cNvSpPr/>
            <p:nvPr/>
          </p:nvSpPr>
          <p:spPr>
            <a:xfrm>
              <a:off x="6419850" y="4381500"/>
              <a:ext cx="2057400" cy="9525"/>
            </a:xfrm>
            <a:custGeom>
              <a:avLst/>
              <a:gdLst/>
              <a:ahLst/>
              <a:cxnLst/>
              <a:rect l="l" t="t" r="r" b="b"/>
              <a:pathLst>
                <a:path w="2057400" h="9525">
                  <a:moveTo>
                    <a:pt x="0" y="0"/>
                  </a:moveTo>
                  <a:lnTo>
                    <a:pt x="2057400" y="0"/>
                  </a:lnTo>
                </a:path>
              </a:pathLst>
            </a:custGeom>
            <a:noFill/>
            <a:ln w="9525">
              <a:solidFill>
                <a:srgbClr val="FFFFFF">
                  <a:alpha val="10000"/>
                </a:srgbClr>
              </a:solidFill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6414897" y="4609624"/>
              <a:ext cx="1065327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dirty="0">
                  <a:solidFill>
                    <a:srgbClr val="FFB74D"/>
                  </a:solidFill>
                  <a:latin typeface="+mn-lt"/>
                  <a:ea typeface="+mn-ea"/>
                  <a:cs typeface="+mn-cs"/>
                </a:rPr>
                <a:t>建议时长：大半天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6415088" y="4951095"/>
              <a:ext cx="1495425" cy="3476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350"/>
                </a:lnSpc>
              </a:pPr>
              <a:r>
                <a:rPr lang="zh-CN" sz="900" dirty="0">
                  <a:solidFill>
                    <a:srgbClr val="90A4AE"/>
                  </a:solidFill>
                  <a:latin typeface="+mn-lt"/>
                  <a:ea typeface="+mn-ea"/>
                  <a:cs typeface="+mn-cs"/>
                </a:rPr>
                <a:t>特点：嘉庚风貌、人文底蕴、</a:t>
              </a:r>
              <a:br/>
              <a:r>
                <a:rPr lang="zh-CN" sz="900" dirty="0">
                  <a:solidFill>
                    <a:srgbClr val="90A4AE"/>
                  </a:solidFill>
                  <a:latin typeface="+mn-lt"/>
                  <a:ea typeface="+mn-ea"/>
                  <a:cs typeface="+mn-cs"/>
                </a:rPr>
                <a:t>香火袅袅与青春气息</a:t>
              </a:r>
            </a:p>
          </p:txBody>
        </p:sp>
      </p:grpSp>
      <p:grpSp>
        <p:nvGrpSpPr>
          <p:cNvPr id="53" name="col-card-4"/>
          <p:cNvGrpSpPr/>
          <p:nvPr/>
        </p:nvGrpSpPr>
        <p:grpSpPr>
          <a:xfrm>
            <a:off x="8905875" y="1524000"/>
            <a:ext cx="2524125" cy="4476750"/>
            <a:chOff x="8905875" y="1524000"/>
            <a:chExt cx="2524125" cy="4476750"/>
          </a:xfrm>
        </p:grpSpPr>
        <p:sp>
          <p:nvSpPr>
            <p:cNvPr id="42" name="Rectangle 42"/>
            <p:cNvSpPr/>
            <p:nvPr/>
          </p:nvSpPr>
          <p:spPr>
            <a:xfrm>
              <a:off x="8905875" y="1524000"/>
              <a:ext cx="2524125" cy="4476750"/>
            </a:xfrm>
            <a:prstGeom prst="roundRect">
              <a:avLst>
                <a:gd name="adj" fmla="val 3774"/>
              </a:avLst>
            </a:prstGeom>
            <a:gradFill>
              <a:gsLst>
                <a:gs pos="0">
                  <a:srgbClr val="FFFFFF">
                    <a:alpha val="8000"/>
                  </a:srgbClr>
                </a:gs>
                <a:gs pos="100000">
                  <a:srgbClr val="FFFFFF">
                    <a:alpha val="2000"/>
                  </a:srgbClr>
                </a:gs>
              </a:gsLst>
              <a:lin ang="2700000" scaled="1"/>
            </a:gradFill>
            <a:ln w="9525">
              <a:solidFill>
                <a:srgbClr val="E57373">
                  <a:alpha val="40000"/>
                </a:srgbClr>
              </a:solidFill>
            </a:ln>
          </p:spPr>
        </p:sp>
        <p:sp>
          <p:nvSpPr>
            <p:cNvPr id="43" name="Rectangle 43"/>
            <p:cNvSpPr/>
            <p:nvPr/>
          </p:nvSpPr>
          <p:spPr>
            <a:xfrm>
              <a:off x="8905875" y="1524000"/>
              <a:ext cx="2524125" cy="57150"/>
            </a:xfrm>
            <a:prstGeom prst="roundRect">
              <a:avLst>
                <a:gd name="adj" fmla="val 50000"/>
              </a:avLst>
            </a:prstGeom>
            <a:solidFill>
              <a:srgbClr val="E57373"/>
            </a:solidFill>
            <a:ln>
              <a:noFill/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9129141" y="1839278"/>
              <a:ext cx="60658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E57373"/>
                  </a:solidFill>
                  <a:latin typeface="+mn-lt"/>
                  <a:ea typeface="+mn-ea"/>
                  <a:cs typeface="+mn-cs"/>
                </a:rPr>
                <a:t>ZONE 04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9126093" y="2107882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市井文创烟火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9129522" y="2466499"/>
              <a:ext cx="146111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核心载体：沙坡尾与八市</a:t>
              </a:r>
            </a:p>
          </p:txBody>
        </p:sp>
        <p:sp>
          <p:nvSpPr>
            <p:cNvPr id="47" name="Line 47"/>
            <p:cNvSpPr/>
            <p:nvPr/>
          </p:nvSpPr>
          <p:spPr>
            <a:xfrm>
              <a:off x="9134475" y="2762250"/>
              <a:ext cx="2057400" cy="9525"/>
            </a:xfrm>
            <a:custGeom>
              <a:avLst/>
              <a:gdLst/>
              <a:ahLst/>
              <a:cxnLst/>
              <a:rect l="l" t="t" r="r" b="b"/>
              <a:pathLst>
                <a:path w="2057400" h="9525">
                  <a:moveTo>
                    <a:pt x="0" y="0"/>
                  </a:moveTo>
                  <a:lnTo>
                    <a:pt x="2057400" y="0"/>
                  </a:lnTo>
                </a:path>
              </a:pathLst>
            </a:custGeom>
            <a:noFill/>
            <a:ln w="9525">
              <a:solidFill>
                <a:srgbClr val="FFFFFF">
                  <a:alpha val="10000"/>
                </a:srgbClr>
              </a:solidFill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9128760" y="2974181"/>
              <a:ext cx="916076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核心景观矩阵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9129522" y="3276124"/>
              <a:ext cx="1484757" cy="8193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沙坡尾传统避风坞渔港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艺术西区潮流市集手工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第八菜市场正宗地道小吃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中山路骑楼南洋历史街区</a:t>
              </a:r>
            </a:p>
          </p:txBody>
        </p:sp>
        <p:sp>
          <p:nvSpPr>
            <p:cNvPr id="50" name="Line 50"/>
            <p:cNvSpPr/>
            <p:nvPr/>
          </p:nvSpPr>
          <p:spPr>
            <a:xfrm>
              <a:off x="9134475" y="4381500"/>
              <a:ext cx="2057400" cy="9525"/>
            </a:xfrm>
            <a:custGeom>
              <a:avLst/>
              <a:gdLst/>
              <a:ahLst/>
              <a:cxnLst/>
              <a:rect l="l" t="t" r="r" b="b"/>
              <a:pathLst>
                <a:path w="2057400" h="9525">
                  <a:moveTo>
                    <a:pt x="0" y="0"/>
                  </a:moveTo>
                  <a:lnTo>
                    <a:pt x="2057400" y="0"/>
                  </a:lnTo>
                </a:path>
              </a:pathLst>
            </a:custGeom>
            <a:noFill/>
            <a:ln w="9525">
              <a:solidFill>
                <a:srgbClr val="FFFFFF">
                  <a:alpha val="10000"/>
                </a:srgbClr>
              </a:solidFill>
            </a:ln>
          </p:spPr>
        </p:sp>
        <p:sp>
          <p:nvSpPr>
            <p:cNvPr id="51" name="TextBox 51"/>
            <p:cNvSpPr txBox="1"/>
            <p:nvPr/>
          </p:nvSpPr>
          <p:spPr>
            <a:xfrm>
              <a:off x="9129522" y="4609624"/>
              <a:ext cx="1724965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dirty="0">
                  <a:solidFill>
                    <a:srgbClr val="E57373"/>
                  </a:solidFill>
                  <a:latin typeface="+mn-lt"/>
                  <a:ea typeface="+mn-ea"/>
                  <a:cs typeface="+mn-cs"/>
                </a:rPr>
                <a:t>建议时长：半天（傍晚最佳）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9129712" y="4951095"/>
              <a:ext cx="1609725" cy="3476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350"/>
                </a:lnSpc>
              </a:pPr>
              <a:r>
                <a:rPr lang="zh-CN" sz="900" dirty="0">
                  <a:solidFill>
                    <a:srgbClr val="90A4AE"/>
                  </a:solidFill>
                  <a:latin typeface="+mn-lt"/>
                  <a:ea typeface="+mn-ea"/>
                  <a:cs typeface="+mn-cs"/>
                </a:rPr>
                <a:t>特点：老厦门烟火、网红出片、</a:t>
              </a:r>
              <a:br/>
              <a:r>
                <a:rPr lang="zh-CN" sz="900" dirty="0">
                  <a:solidFill>
                    <a:srgbClr val="90A4AE"/>
                  </a:solidFill>
                  <a:latin typeface="+mn-lt"/>
                  <a:ea typeface="+mn-ea"/>
                  <a:cs typeface="+mn-cs"/>
                </a:rPr>
                <a:t>地道风味与夜市生活</a:t>
              </a:r>
            </a:p>
          </p:txBody>
        </p:sp>
      </p:grpSp>
      <p:grpSp>
        <p:nvGrpSpPr>
          <p:cNvPr id="56" name="footer-module-2"/>
          <p:cNvGrpSpPr/>
          <p:nvPr/>
        </p:nvGrpSpPr>
        <p:grpSpPr>
          <a:xfrm>
            <a:off x="757238" y="6332220"/>
            <a:ext cx="10677524" cy="176212"/>
            <a:chOff x="757238" y="6332220"/>
            <a:chExt cx="10677524" cy="176212"/>
          </a:xfrm>
        </p:grpSpPr>
        <p:sp>
          <p:nvSpPr>
            <p:cNvPr id="54" name="TextBox 54"/>
            <p:cNvSpPr txBox="1"/>
            <p:nvPr/>
          </p:nvSpPr>
          <p:spPr>
            <a:xfrm>
              <a:off x="757238" y="6332220"/>
              <a:ext cx="1845069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607D8B"/>
                  </a:solidFill>
                  <a:latin typeface="+mn-lt"/>
                  <a:ea typeface="+mn-ea"/>
                  <a:cs typeface="+mn-cs"/>
                </a:rPr>
                <a:t>厦门文旅全景指南 · 空间组团概览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10982896" y="6332220"/>
              <a:ext cx="451866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00" dirty="0">
                  <a:solidFill>
                    <a:srgbClr val="607D8B"/>
                  </a:solidFill>
                  <a:latin typeface="+mn-lt"/>
                  <a:ea typeface="+mn-ea"/>
                  <a:cs typeface="+mn-cs"/>
                </a:rPr>
                <a:t>Page 02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8192D"/>
            </a:gs>
            <a:gs pos="60000">
              <a:srgbClr val="0D2B45"/>
            </a:gs>
            <a:gs pos="100000">
              <a:srgbClr val="133B5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header-module-3"/>
          <p:cNvGrpSpPr/>
          <p:nvPr/>
        </p:nvGrpSpPr>
        <p:grpSpPr>
          <a:xfrm>
            <a:off x="749808" y="572452"/>
            <a:ext cx="8893454" cy="685610"/>
            <a:chOff x="749808" y="572452"/>
            <a:chExt cx="8893454" cy="685610"/>
          </a:xfrm>
        </p:grpSpPr>
        <p:sp>
          <p:nvSpPr>
            <p:cNvPr id="2" name="TextBox 2"/>
            <p:cNvSpPr txBox="1"/>
            <p:nvPr/>
          </p:nvSpPr>
          <p:spPr>
            <a:xfrm>
              <a:off x="756666" y="572452"/>
              <a:ext cx="1939549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20B2AA"/>
                  </a:solidFill>
                  <a:latin typeface="+mn-lt"/>
                  <a:ea typeface="+mn-ea"/>
                  <a:cs typeface="+mn-cs"/>
                </a:rPr>
                <a:t>WORLD CULTURAL HERITAGE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9808" y="78867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鼓浪屿：万国历史国际社区深度解析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899404" y="918210"/>
              <a:ext cx="374385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90A4AE"/>
                  </a:solidFill>
                  <a:latin typeface="+mn-lt"/>
                  <a:ea typeface="+mn-ea"/>
                  <a:cs typeface="+mn-cs"/>
                </a:rPr>
                <a:t>中国第52项世界文化遗产，琴岛中西文化的融合典范</a:t>
              </a:r>
            </a:p>
          </p:txBody>
        </p:sp>
      </p:grpSp>
      <p:grpSp>
        <p:nvGrpSpPr>
          <p:cNvPr id="17" name="card-hero-sunlight"/>
          <p:cNvGrpSpPr/>
          <p:nvPr/>
        </p:nvGrpSpPr>
        <p:grpSpPr>
          <a:xfrm>
            <a:off x="762000" y="1524000"/>
            <a:ext cx="5143500" cy="4476750"/>
            <a:chOff x="762000" y="1524000"/>
            <a:chExt cx="5143500" cy="4476750"/>
          </a:xfrm>
        </p:grpSpPr>
        <p:sp>
          <p:nvSpPr>
            <p:cNvPr id="6" name="Rectangle 6"/>
            <p:cNvSpPr/>
            <p:nvPr/>
          </p:nvSpPr>
          <p:spPr>
            <a:xfrm>
              <a:off x="762000" y="1524000"/>
              <a:ext cx="5143500" cy="4476750"/>
            </a:xfrm>
            <a:prstGeom prst="roundRect">
              <a:avLst>
                <a:gd name="adj" fmla="val 2553"/>
              </a:avLst>
            </a:prstGeom>
            <a:gradFill>
              <a:gsLst>
                <a:gs pos="0">
                  <a:srgbClr val="20B2AA">
                    <a:alpha val="15000"/>
                  </a:srgbClr>
                </a:gs>
                <a:gs pos="100000">
                  <a:srgbClr val="20B2AA">
                    <a:alpha val="3000"/>
                  </a:srgbClr>
                </a:gs>
              </a:gsLst>
              <a:lin ang="2700000" scaled="1"/>
            </a:gradFill>
            <a:ln w="14288">
              <a:solidFill>
                <a:srgbClr val="20B2AA">
                  <a:alpha val="50000"/>
                </a:srgbClr>
              </a:solidFill>
            </a:ln>
          </p:spPr>
        </p:sp>
        <p:sp>
          <p:nvSpPr>
            <p:cNvPr id="7" name="Rectangle 7"/>
            <p:cNvSpPr/>
            <p:nvPr/>
          </p:nvSpPr>
          <p:spPr>
            <a:xfrm>
              <a:off x="1047750" y="1809750"/>
              <a:ext cx="1143000" cy="266700"/>
            </a:xfrm>
            <a:prstGeom prst="roundRect">
              <a:avLst>
                <a:gd name="adj" fmla="val 50000"/>
              </a:avLst>
            </a:prstGeom>
            <a:solidFill>
              <a:srgbClr val="20B2AA">
                <a:alpha val="25000"/>
              </a:srgbClr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152550" y="1885474"/>
              <a:ext cx="933399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dirty="0">
                  <a:solidFill>
                    <a:srgbClr val="20B2AA"/>
                  </a:solidFill>
                  <a:latin typeface="+mn-lt"/>
                  <a:ea typeface="+mn-ea"/>
                  <a:cs typeface="+mn-cs"/>
                </a:rPr>
                <a:t>全岛最高制高点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082" y="2202180"/>
              <a:ext cx="256565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日光岩与巨石天际线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42416" y="2601278"/>
              <a:ext cx="3254673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80CBC4"/>
                  </a:solidFill>
                  <a:latin typeface="+mn-lt"/>
                  <a:ea typeface="+mn-ea"/>
                  <a:cs typeface="+mn-cs"/>
                </a:rPr>
                <a:t>鼓浪洞天 · 鹭岛全景与厦门市区天际线 360° 观景台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1047750" y="2952750"/>
              <a:ext cx="4476750" cy="9525"/>
            </a:xfrm>
            <a:custGeom>
              <a:avLst/>
              <a:gdLst/>
              <a:ahLst/>
              <a:cxnLst/>
              <a:rect l="l" t="t" r="r" b="b"/>
              <a:pathLst>
                <a:path w="4476750" h="9525">
                  <a:moveTo>
                    <a:pt x="0" y="0"/>
                  </a:moveTo>
                  <a:lnTo>
                    <a:pt x="4476750" y="0"/>
                  </a:lnTo>
                </a:path>
              </a:pathLst>
            </a:custGeom>
            <a:noFill/>
            <a:ln w="9525">
              <a:solidFill>
                <a:srgbClr val="FFFFFF">
                  <a:alpha val="12000"/>
                </a:srgbClr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41654" y="3156585"/>
              <a:ext cx="98145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核心游览要点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42416" y="3458528"/>
              <a:ext cx="3591116" cy="94830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13348" indent="-113348">
                <a:lnSpc>
                  <a:spcPts val="19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105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龙头山日光岩：巨石耸立，郑成功屯兵历史遗迹</a:t>
              </a:r>
            </a:p>
            <a:p>
              <a:pPr algn="l" marL="113348" indent="-113348">
                <a:lnSpc>
                  <a:spcPts val="19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105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观景台视野：俯瞰红瓦绿树、碧海白浪与对岸世茂双塔</a:t>
              </a:r>
            </a:p>
            <a:p>
              <a:pPr algn="l" marL="113348" indent="-113348">
                <a:lnSpc>
                  <a:spcPts val="19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105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最佳造访时段：清晨开园或傍晚日落，光线柔和且避开团流</a:t>
              </a:r>
            </a:p>
            <a:p>
              <a:pPr algn="l" marL="113348" indent="-113348">
                <a:lnSpc>
                  <a:spcPts val="19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105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古琴天籁：琴岛钢琴博物馆依山而建，珍藏百年名琴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1047750" y="4857750"/>
              <a:ext cx="4476750" cy="762000"/>
            </a:xfrm>
            <a:prstGeom prst="roundRect">
              <a:avLst>
                <a:gd name="adj" fmla="val 10000"/>
              </a:avLst>
            </a:prstGeom>
            <a:solidFill>
              <a:srgbClr val="000000">
                <a:alpha val="20000"/>
              </a:srgbClr>
            </a:solidFill>
            <a:ln w="9525">
              <a:solidFill>
                <a:srgbClr val="20B2AA">
                  <a:alpha val="30000"/>
                </a:srgbClr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233297" y="5038249"/>
              <a:ext cx="1329182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dirty="0">
                  <a:solidFill>
                    <a:srgbClr val="20B2AA"/>
                  </a:solidFill>
                  <a:latin typeface="+mn-lt"/>
                  <a:ea typeface="+mn-ea"/>
                  <a:cs typeface="+mn-cs"/>
                </a:rPr>
                <a:t>渡轮与登岛实用贴士：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233488" y="5284470"/>
              <a:ext cx="3667125" cy="3476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350"/>
                </a:lnSpc>
              </a:pPr>
              <a:r>
                <a:rPr lang="zh-CN" sz="90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外地游客需自「邮轮中心厦鼓码头」或「第一码头」乘船抵三丘田码头；</a:t>
              </a:r>
              <a:br/>
              <a:r>
                <a:rPr lang="zh-CN" sz="90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船票需提前在官方小程序实名预约（建议提前 5-7 天订票）。</a:t>
              </a:r>
            </a:p>
          </p:txBody>
        </p:sp>
      </p:grpSp>
      <p:grpSp>
        <p:nvGrpSpPr>
          <p:cNvPr id="22" name="card-sub-shuzhuang"/>
          <p:cNvGrpSpPr/>
          <p:nvPr/>
        </p:nvGrpSpPr>
        <p:grpSpPr>
          <a:xfrm>
            <a:off x="6191250" y="1524000"/>
            <a:ext cx="5238750" cy="2095500"/>
            <a:chOff x="6191250" y="1524000"/>
            <a:chExt cx="5238750" cy="2095500"/>
          </a:xfrm>
        </p:grpSpPr>
        <p:sp>
          <p:nvSpPr>
            <p:cNvPr id="18" name="Rectangle 18"/>
            <p:cNvSpPr/>
            <p:nvPr/>
          </p:nvSpPr>
          <p:spPr>
            <a:xfrm>
              <a:off x="6191250" y="1524000"/>
              <a:ext cx="5238750" cy="2095500"/>
            </a:xfrm>
            <a:prstGeom prst="roundRect">
              <a:avLst>
                <a:gd name="adj" fmla="val 5455"/>
              </a:avLst>
            </a:prstGeom>
            <a:gradFill>
              <a:gsLst>
                <a:gs pos="0">
                  <a:srgbClr val="FFFFFF">
                    <a:alpha val="7000"/>
                  </a:srgbClr>
                </a:gs>
                <a:gs pos="100000">
                  <a:srgbClr val="FFFFFF">
                    <a:alpha val="2000"/>
                  </a:srgbClr>
                </a:gs>
              </a:gsLst>
              <a:lin ang="2700000" scaled="1"/>
            </a:gradFill>
            <a:ln w="9525">
              <a:solidFill>
                <a:srgbClr val="FFFFFF">
                  <a:alpha val="12000"/>
                </a:srgbClr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471666" y="1791652"/>
              <a:ext cx="96726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4FC3F7"/>
                  </a:solidFill>
                  <a:latin typeface="+mn-lt"/>
                  <a:ea typeface="+mn-ea"/>
                  <a:cs typeface="+mn-cs"/>
                </a:rPr>
                <a:t>GARDEN &amp; SEA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468618" y="2060258"/>
              <a:ext cx="35707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菽庄花园：藏海巧借的闽南私家园林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472047" y="2466499"/>
              <a:ext cx="3619246" cy="6097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650"/>
                </a:lnSpc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原台湾富绅林尔嘉私家别墅，巧妙利用海湾将大海拥入园中。</a:t>
              </a:r>
              <a:br/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「藏海」与「补山」两大分区，四十四桥步移景异，浪涛拍岸。</a:t>
              </a:r>
              <a:br/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园内听涛轩设有钢琴博物馆，展出胡友义先生珍藏近百架古钢琴。</a:t>
              </a:r>
            </a:p>
          </p:txBody>
        </p:sp>
      </p:grpSp>
      <p:grpSp>
        <p:nvGrpSpPr>
          <p:cNvPr id="27" name="card-sub-architecture"/>
          <p:cNvGrpSpPr/>
          <p:nvPr/>
        </p:nvGrpSpPr>
        <p:grpSpPr>
          <a:xfrm>
            <a:off x="6191250" y="3905250"/>
            <a:ext cx="5238750" cy="2095500"/>
            <a:chOff x="6191250" y="3905250"/>
            <a:chExt cx="5238750" cy="2095500"/>
          </a:xfrm>
        </p:grpSpPr>
        <p:sp>
          <p:nvSpPr>
            <p:cNvPr id="23" name="Rectangle 23"/>
            <p:cNvSpPr/>
            <p:nvPr/>
          </p:nvSpPr>
          <p:spPr>
            <a:xfrm>
              <a:off x="6191250" y="3905250"/>
              <a:ext cx="5238750" cy="2095500"/>
            </a:xfrm>
            <a:prstGeom prst="roundRect">
              <a:avLst>
                <a:gd name="adj" fmla="val 5455"/>
              </a:avLst>
            </a:prstGeom>
            <a:gradFill>
              <a:gsLst>
                <a:gs pos="0">
                  <a:srgbClr val="FFFFFF">
                    <a:alpha val="7000"/>
                  </a:srgbClr>
                </a:gs>
                <a:gs pos="100000">
                  <a:srgbClr val="FFFFFF">
                    <a:alpha val="2000"/>
                  </a:srgbClr>
                </a:gs>
              </a:gsLst>
              <a:lin ang="2700000" scaled="1"/>
            </a:gradFill>
            <a:ln w="9525">
              <a:solidFill>
                <a:srgbClr val="FFFFFF">
                  <a:alpha val="12000"/>
                </a:srgbClr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6471666" y="4172902"/>
              <a:ext cx="140636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FFB74D"/>
                  </a:solidFill>
                  <a:latin typeface="+mn-lt"/>
                  <a:ea typeface="+mn-ea"/>
                  <a:cs typeface="+mn-cs"/>
                </a:rPr>
                <a:t>HERITAGE BUILDINGS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468618" y="4441508"/>
              <a:ext cx="35707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万国建筑博览：穿行近代多元风貌区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472047" y="4847749"/>
              <a:ext cx="3619246" cy="6097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650"/>
                </a:lnSpc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八卦楼（管风琴博物馆）：圆顶巍峨，岛上体量最大的地标建筑。</a:t>
              </a:r>
              <a:br/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天主堂与三一堂：哥特式与中西合璧的典雅宗教建筑典范。</a:t>
              </a:r>
              <a:br/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黄家花园与海天堂构：南洋华侨回国兴建的代表性中西融贯巨宅。</a:t>
              </a:r>
            </a:p>
          </p:txBody>
        </p:sp>
      </p:grpSp>
      <p:grpSp>
        <p:nvGrpSpPr>
          <p:cNvPr id="30" name="footer-module-3"/>
          <p:cNvGrpSpPr/>
          <p:nvPr/>
        </p:nvGrpSpPr>
        <p:grpSpPr>
          <a:xfrm>
            <a:off x="757238" y="6332220"/>
            <a:ext cx="10677524" cy="176212"/>
            <a:chOff x="757238" y="6332220"/>
            <a:chExt cx="10677524" cy="176212"/>
          </a:xfrm>
        </p:grpSpPr>
        <p:sp>
          <p:nvSpPr>
            <p:cNvPr id="28" name="TextBox 28"/>
            <p:cNvSpPr txBox="1"/>
            <p:nvPr/>
          </p:nvSpPr>
          <p:spPr>
            <a:xfrm>
              <a:off x="757238" y="6332220"/>
              <a:ext cx="1845069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607D8B"/>
                  </a:solidFill>
                  <a:latin typeface="+mn-lt"/>
                  <a:ea typeface="+mn-ea"/>
                  <a:cs typeface="+mn-cs"/>
                </a:rPr>
                <a:t>厦门文旅全景指南 · 重点景区深拆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0982896" y="6332220"/>
              <a:ext cx="451866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00" dirty="0">
                  <a:solidFill>
                    <a:srgbClr val="607D8B"/>
                  </a:solidFill>
                  <a:latin typeface="+mn-lt"/>
                  <a:ea typeface="+mn-ea"/>
                  <a:cs typeface="+mn-cs"/>
                </a:rPr>
                <a:t>Page 03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8192D"/>
            </a:gs>
            <a:gs pos="60000">
              <a:srgbClr val="0D2B45"/>
            </a:gs>
            <a:gs pos="100000">
              <a:srgbClr val="133B5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header-module-4"/>
          <p:cNvGrpSpPr/>
          <p:nvPr/>
        </p:nvGrpSpPr>
        <p:grpSpPr>
          <a:xfrm>
            <a:off x="749808" y="572452"/>
            <a:ext cx="8848344" cy="685610"/>
            <a:chOff x="749808" y="572452"/>
            <a:chExt cx="8848344" cy="685610"/>
          </a:xfrm>
        </p:grpSpPr>
        <p:sp>
          <p:nvSpPr>
            <p:cNvPr id="2" name="TextBox 2"/>
            <p:cNvSpPr txBox="1"/>
            <p:nvPr/>
          </p:nvSpPr>
          <p:spPr>
            <a:xfrm>
              <a:off x="756666" y="572452"/>
              <a:ext cx="2339439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20B2AA"/>
                  </a:solidFill>
                  <a:latin typeface="+mn-lt"/>
                  <a:ea typeface="+mn-ea"/>
                  <a:cs typeface="+mn-cs"/>
                </a:rPr>
                <a:t>COASTAL &amp; HERITAGE EXPEDITION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9808" y="78867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环岛黄金海岸与百年学府人文长廊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708904" y="918210"/>
              <a:ext cx="388924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90A4AE"/>
                  </a:solidFill>
                  <a:latin typeface="+mn-lt"/>
                  <a:ea typeface="+mn-ea"/>
                  <a:cs typeface="+mn-cs"/>
                </a:rPr>
                <a:t>依山面海、红砖红瓦，自然与人文交相辉映的经典游线</a:t>
              </a:r>
            </a:p>
          </p:txBody>
        </p:sp>
      </p:grpSp>
      <p:grpSp>
        <p:nvGrpSpPr>
          <p:cNvPr id="12" name="card-route-coastal"/>
          <p:cNvGrpSpPr/>
          <p:nvPr/>
        </p:nvGrpSpPr>
        <p:grpSpPr>
          <a:xfrm>
            <a:off x="762000" y="1524000"/>
            <a:ext cx="5143500" cy="2143125"/>
            <a:chOff x="762000" y="1524000"/>
            <a:chExt cx="5143500" cy="2143125"/>
          </a:xfrm>
        </p:grpSpPr>
        <p:sp>
          <p:nvSpPr>
            <p:cNvPr id="6" name="Rectangle 6"/>
            <p:cNvSpPr/>
            <p:nvPr/>
          </p:nvSpPr>
          <p:spPr>
            <a:xfrm>
              <a:off x="762000" y="1524000"/>
              <a:ext cx="5143500" cy="2143125"/>
            </a:xfrm>
            <a:prstGeom prst="roundRect">
              <a:avLst>
                <a:gd name="adj" fmla="val 5333"/>
              </a:avLst>
            </a:prstGeom>
            <a:gradFill>
              <a:gsLst>
                <a:gs pos="0">
                  <a:srgbClr val="FFFFFF">
                    <a:alpha val="8000"/>
                  </a:srgbClr>
                </a:gs>
                <a:gs pos="100000">
                  <a:srgbClr val="FFFFFF">
                    <a:alpha val="2000"/>
                  </a:srgbClr>
                </a:gs>
              </a:gsLst>
              <a:lin ang="2700000" scaled="1"/>
            </a:gradFill>
            <a:ln w="9525">
              <a:solidFill>
                <a:srgbClr val="4FC3F7">
                  <a:alpha val="40000"/>
                </a:srgbClr>
              </a:solidFill>
            </a:ln>
          </p:spPr>
        </p:sp>
        <p:sp>
          <p:nvSpPr>
            <p:cNvPr id="7" name="Rectangle 7"/>
            <p:cNvSpPr/>
            <p:nvPr/>
          </p:nvSpPr>
          <p:spPr>
            <a:xfrm>
              <a:off x="762000" y="1524000"/>
              <a:ext cx="57150" cy="2143125"/>
            </a:xfrm>
            <a:prstGeom prst="roundRect">
              <a:avLst>
                <a:gd name="adj" fmla="val 50000"/>
              </a:avLst>
            </a:prstGeom>
            <a:solidFill>
              <a:srgbClr val="4FC3F7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042416" y="1772602"/>
              <a:ext cx="168079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4FC3F7"/>
                  </a:solidFill>
                  <a:latin typeface="+mn-lt"/>
                  <a:ea typeface="+mn-ea"/>
                  <a:cs typeface="+mn-cs"/>
                </a:rPr>
                <a:t>COASTAL SCENIC BYWAY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40130" y="2028825"/>
              <a:ext cx="304419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环岛路：依海而筑的蓝色漫游走廊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42797" y="2418874"/>
              <a:ext cx="3476117" cy="6097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演武大桥观景台：低平贴海飞桥，退潮时与海面咫尺之间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白城沙滩至黄厝：最美海岸骑行路段，平缓木栈道与椰林树影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黄厝日出盛景：清晨最佳海滨观日出胜地，视野毫无遮挡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42988" y="3331845"/>
              <a:ext cx="4050144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81D4FA"/>
                  </a:solidFill>
                  <a:latin typeface="+mn-lt"/>
                  <a:ea typeface="+mn-ea"/>
                  <a:cs typeface="+mn-cs"/>
                </a:rPr>
                <a:t>游玩建议：租借共享单车于下午 16:30 沿白城骑行至音乐广场，邂逅夕阳。</a:t>
              </a:r>
            </a:p>
          </p:txBody>
        </p:sp>
      </p:grpSp>
      <p:grpSp>
        <p:nvGrpSpPr>
          <p:cNvPr id="19" name="card-route-xmu"/>
          <p:cNvGrpSpPr/>
          <p:nvPr/>
        </p:nvGrpSpPr>
        <p:grpSpPr>
          <a:xfrm>
            <a:off x="6286500" y="1524000"/>
            <a:ext cx="5143500" cy="2143125"/>
            <a:chOff x="6286500" y="1524000"/>
            <a:chExt cx="5143500" cy="2143125"/>
          </a:xfrm>
        </p:grpSpPr>
        <p:sp>
          <p:nvSpPr>
            <p:cNvPr id="13" name="Rectangle 13"/>
            <p:cNvSpPr/>
            <p:nvPr/>
          </p:nvSpPr>
          <p:spPr>
            <a:xfrm>
              <a:off x="6286500" y="1524000"/>
              <a:ext cx="5143500" cy="2143125"/>
            </a:xfrm>
            <a:prstGeom prst="roundRect">
              <a:avLst>
                <a:gd name="adj" fmla="val 5333"/>
              </a:avLst>
            </a:prstGeom>
            <a:gradFill>
              <a:gsLst>
                <a:gs pos="0">
                  <a:srgbClr val="FFFFFF">
                    <a:alpha val="8000"/>
                  </a:srgbClr>
                </a:gs>
                <a:gs pos="100000">
                  <a:srgbClr val="FFFFFF">
                    <a:alpha val="2000"/>
                  </a:srgbClr>
                </a:gs>
              </a:gsLst>
              <a:lin ang="2700000" scaled="1"/>
            </a:gradFill>
            <a:ln w="9525">
              <a:solidFill>
                <a:srgbClr val="20B2AA">
                  <a:alpha val="40000"/>
                </a:srgbClr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6286500" y="1524000"/>
              <a:ext cx="57150" cy="2143125"/>
            </a:xfrm>
            <a:prstGeom prst="roundRect">
              <a:avLst>
                <a:gd name="adj" fmla="val 50000"/>
              </a:avLst>
            </a:prstGeom>
            <a:solidFill>
              <a:srgbClr val="20B2AA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566916" y="1772602"/>
              <a:ext cx="125738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20B2AA"/>
                  </a:solidFill>
                  <a:latin typeface="+mn-lt"/>
                  <a:ea typeface="+mn-ea"/>
                  <a:cs typeface="+mn-cs"/>
                </a:rPr>
                <a:t>CAMPUS HERITAGE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564630" y="2028825"/>
              <a:ext cx="34480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厦门大学（思明校区）：最美学府典范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567297" y="2418874"/>
              <a:ext cx="3239643" cy="6097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嘉庚风貌群落：穿西装、戴斗笠，中西交融的建南大礼堂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芙蓉湖与黑天鹅：静谧水景与两岸合欢树倒影交织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芙蓉隧道：千米艺术涂鸦长廊，“我爱你，再见”青春坐标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567488" y="3331845"/>
              <a:ext cx="3523107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80CBC4"/>
                  </a:solidFill>
                  <a:latin typeface="+mn-lt"/>
                  <a:ea typeface="+mn-ea"/>
                  <a:cs typeface="+mn-cs"/>
                </a:rPr>
                <a:t>预约通道：通过官方微信公众号「厦大访客中心」实名预约进校。</a:t>
              </a:r>
            </a:p>
          </p:txBody>
        </p:sp>
      </p:grpSp>
      <p:grpSp>
        <p:nvGrpSpPr>
          <p:cNvPr id="26" name="card-route-temple"/>
          <p:cNvGrpSpPr/>
          <p:nvPr/>
        </p:nvGrpSpPr>
        <p:grpSpPr>
          <a:xfrm>
            <a:off x="762000" y="3905250"/>
            <a:ext cx="5143500" cy="2143125"/>
            <a:chOff x="762000" y="3905250"/>
            <a:chExt cx="5143500" cy="2143125"/>
          </a:xfrm>
        </p:grpSpPr>
        <p:sp>
          <p:nvSpPr>
            <p:cNvPr id="20" name="Rectangle 20"/>
            <p:cNvSpPr/>
            <p:nvPr/>
          </p:nvSpPr>
          <p:spPr>
            <a:xfrm>
              <a:off x="762000" y="3905250"/>
              <a:ext cx="5143500" cy="2143125"/>
            </a:xfrm>
            <a:prstGeom prst="roundRect">
              <a:avLst>
                <a:gd name="adj" fmla="val 5333"/>
              </a:avLst>
            </a:prstGeom>
            <a:gradFill>
              <a:gsLst>
                <a:gs pos="0">
                  <a:srgbClr val="FFFFFF">
                    <a:alpha val="8000"/>
                  </a:srgbClr>
                </a:gs>
                <a:gs pos="100000">
                  <a:srgbClr val="FFFFFF">
                    <a:alpha val="2000"/>
                  </a:srgbClr>
                </a:gs>
              </a:gsLst>
              <a:lin ang="2700000" scaled="1"/>
            </a:gradFill>
            <a:ln w="9525">
              <a:solidFill>
                <a:srgbClr val="FFB74D">
                  <a:alpha val="40000"/>
                </a:srgbClr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762000" y="3905250"/>
              <a:ext cx="57150" cy="2143125"/>
            </a:xfrm>
            <a:prstGeom prst="roundRect">
              <a:avLst>
                <a:gd name="adj" fmla="val 50000"/>
              </a:avLst>
            </a:prstGeom>
            <a:solidFill>
              <a:srgbClr val="FFB74D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42416" y="4153852"/>
              <a:ext cx="148477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FFB74D"/>
                  </a:solidFill>
                  <a:latin typeface="+mn-lt"/>
                  <a:ea typeface="+mn-ea"/>
                  <a:cs typeface="+mn-cs"/>
                </a:rPr>
                <a:t>BUDDHIST SANCTUARY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40130" y="4410075"/>
              <a:ext cx="28422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千年古刹南普陀寺与五老峰登高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042797" y="4800124"/>
              <a:ext cx="3420110" cy="6097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闽南佛教圣地：始建于唐代，背依五老峰，面临鹭江秀色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传统素斋与素饼：南普陀素饼（绿豆/南瓜风味）为经典手信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后山登高俯瞰：沿石阶登顶五老峰，可俯瞰厦大全景及海港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042988" y="5713095"/>
              <a:ext cx="3159633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FFE082"/>
                  </a:solidFill>
                  <a:latin typeface="+mn-lt"/>
                  <a:ea typeface="+mn-ea"/>
                  <a:cs typeface="+mn-cs"/>
                </a:rPr>
                <a:t>门票情况：免费开放，需提前在线上预约赠香券入寺礼佛。</a:t>
              </a:r>
            </a:p>
          </p:txBody>
        </p:sp>
      </p:grpSp>
      <p:grpSp>
        <p:nvGrpSpPr>
          <p:cNvPr id="33" name="card-route-jimei"/>
          <p:cNvGrpSpPr/>
          <p:nvPr/>
        </p:nvGrpSpPr>
        <p:grpSpPr>
          <a:xfrm>
            <a:off x="6286500" y="3905250"/>
            <a:ext cx="5143500" cy="2143125"/>
            <a:chOff x="6286500" y="3905250"/>
            <a:chExt cx="5143500" cy="2143125"/>
          </a:xfrm>
        </p:grpSpPr>
        <p:sp>
          <p:nvSpPr>
            <p:cNvPr id="27" name="Rectangle 27"/>
            <p:cNvSpPr/>
            <p:nvPr/>
          </p:nvSpPr>
          <p:spPr>
            <a:xfrm>
              <a:off x="6286500" y="3905250"/>
              <a:ext cx="5143500" cy="2143125"/>
            </a:xfrm>
            <a:prstGeom prst="roundRect">
              <a:avLst>
                <a:gd name="adj" fmla="val 5333"/>
              </a:avLst>
            </a:prstGeom>
            <a:gradFill>
              <a:gsLst>
                <a:gs pos="0">
                  <a:srgbClr val="FFFFFF">
                    <a:alpha val="8000"/>
                  </a:srgbClr>
                </a:gs>
                <a:gs pos="100000">
                  <a:srgbClr val="FFFFFF">
                    <a:alpha val="2000"/>
                  </a:srgbClr>
                </a:gs>
              </a:gsLst>
              <a:lin ang="2700000" scaled="1"/>
            </a:gradFill>
            <a:ln w="9525">
              <a:solidFill>
                <a:srgbClr val="E57373">
                  <a:alpha val="40000"/>
                </a:srgbClr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6286500" y="3905250"/>
              <a:ext cx="57150" cy="2143125"/>
            </a:xfrm>
            <a:prstGeom prst="roundRect">
              <a:avLst>
                <a:gd name="adj" fmla="val 50000"/>
              </a:avLst>
            </a:prstGeom>
            <a:solidFill>
              <a:srgbClr val="E57373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6566916" y="4153852"/>
              <a:ext cx="163375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E57373"/>
                  </a:solidFill>
                  <a:latin typeface="+mn-lt"/>
                  <a:ea typeface="+mn-ea"/>
                  <a:cs typeface="+mn-cs"/>
                </a:rPr>
                <a:t>JIMEI SCHOOL VILLAGE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564630" y="4410075"/>
              <a:ext cx="34480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集美学村与鳌园：嘉庚精神的建筑丰碑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567297" y="4800124"/>
              <a:ext cx="3868166" cy="6097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龙舟池畔风光：南薰楼群倒映于水面，燕尾脊飞檐凌空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鳌园石雕艺术：青石雕刻群生动展现中国近代历史与地理典故</a:t>
              </a:r>
            </a:p>
            <a:p>
              <a:pPr algn="l" marL="105791" indent="-105791">
                <a:lnSpc>
                  <a:spcPts val="1650"/>
                </a:lnSpc>
                <a:buClr>
                  <a:srgbClr val="CFD8DC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海上地铁体验：搭乘厦门地铁 1 号线跨海段，感受千与千寻同款海景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567488" y="5713095"/>
              <a:ext cx="3662439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EF9A9A"/>
                  </a:solidFill>
                  <a:latin typeface="+mn-lt"/>
                  <a:ea typeface="+mn-ea"/>
                  <a:cs typeface="+mn-cs"/>
                </a:rPr>
                <a:t>交通推荐：厦门地铁 1 号线直达「集美学村站」，出站即抵龙舟池。</a:t>
              </a:r>
            </a:p>
          </p:txBody>
        </p:sp>
      </p:grpSp>
      <p:grpSp>
        <p:nvGrpSpPr>
          <p:cNvPr id="36" name="footer-module-4"/>
          <p:cNvGrpSpPr/>
          <p:nvPr/>
        </p:nvGrpSpPr>
        <p:grpSpPr>
          <a:xfrm>
            <a:off x="757238" y="6332220"/>
            <a:ext cx="10677524" cy="176212"/>
            <a:chOff x="757238" y="6332220"/>
            <a:chExt cx="10677524" cy="176212"/>
          </a:xfrm>
        </p:grpSpPr>
        <p:sp>
          <p:nvSpPr>
            <p:cNvPr id="34" name="TextBox 34"/>
            <p:cNvSpPr txBox="1"/>
            <p:nvPr/>
          </p:nvSpPr>
          <p:spPr>
            <a:xfrm>
              <a:off x="757238" y="6332220"/>
              <a:ext cx="1845069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607D8B"/>
                  </a:solidFill>
                  <a:latin typeface="+mn-lt"/>
                  <a:ea typeface="+mn-ea"/>
                  <a:cs typeface="+mn-cs"/>
                </a:rPr>
                <a:t>厦门文旅全景指南 · 陆地核心轴线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0982896" y="6332220"/>
              <a:ext cx="451866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00" dirty="0">
                  <a:solidFill>
                    <a:srgbClr val="607D8B"/>
                  </a:solidFill>
                  <a:latin typeface="+mn-lt"/>
                  <a:ea typeface="+mn-ea"/>
                  <a:cs typeface="+mn-cs"/>
                </a:rPr>
                <a:t>Page 04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8192D"/>
            </a:gs>
            <a:gs pos="60000">
              <a:srgbClr val="0D2B45"/>
            </a:gs>
            <a:gs pos="100000">
              <a:srgbClr val="133B5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header-module-5"/>
          <p:cNvGrpSpPr/>
          <p:nvPr/>
        </p:nvGrpSpPr>
        <p:grpSpPr>
          <a:xfrm>
            <a:off x="749808" y="572452"/>
            <a:ext cx="8715756" cy="685610"/>
            <a:chOff x="749808" y="572452"/>
            <a:chExt cx="8715756" cy="685610"/>
          </a:xfrm>
        </p:grpSpPr>
        <p:sp>
          <p:nvSpPr>
            <p:cNvPr id="2" name="TextBox 2"/>
            <p:cNvSpPr txBox="1"/>
            <p:nvPr/>
          </p:nvSpPr>
          <p:spPr>
            <a:xfrm>
              <a:off x="756666" y="572452"/>
              <a:ext cx="184545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20B2AA"/>
                  </a:solidFill>
                  <a:latin typeface="+mn-lt"/>
                  <a:ea typeface="+mn-ea"/>
                  <a:cs typeface="+mn-cs"/>
                </a:rPr>
                <a:t>ITINERARY &amp; GASTRONOMY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749808" y="78867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三天两晚经典漫游动线与地道风物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899404" y="918210"/>
              <a:ext cx="356616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90A4AE"/>
                  </a:solidFill>
                  <a:latin typeface="+mn-lt"/>
                  <a:ea typeface="+mn-ea"/>
                  <a:cs typeface="+mn-cs"/>
                </a:rPr>
                <a:t>松弛感行旅路线规划，兼收闽南传统烟火味觉记忆</a:t>
              </a:r>
            </a:p>
          </p:txBody>
        </p:sp>
      </p:grpSp>
      <p:grpSp>
        <p:nvGrpSpPr>
          <p:cNvPr id="27" name="block-itinerary-schedule"/>
          <p:cNvGrpSpPr/>
          <p:nvPr/>
        </p:nvGrpSpPr>
        <p:grpSpPr>
          <a:xfrm>
            <a:off x="762000" y="1524000"/>
            <a:ext cx="5905500" cy="4476750"/>
            <a:chOff x="762000" y="1524000"/>
            <a:chExt cx="5905500" cy="4476750"/>
          </a:xfrm>
        </p:grpSpPr>
        <p:sp>
          <p:nvSpPr>
            <p:cNvPr id="6" name="Rectangle 6"/>
            <p:cNvSpPr/>
            <p:nvPr/>
          </p:nvSpPr>
          <p:spPr>
            <a:xfrm>
              <a:off x="762000" y="1524000"/>
              <a:ext cx="5905500" cy="4476750"/>
            </a:xfrm>
            <a:prstGeom prst="roundRect">
              <a:avLst>
                <a:gd name="adj" fmla="val 2553"/>
              </a:avLst>
            </a:prstGeom>
            <a:gradFill>
              <a:gsLst>
                <a:gs pos="0">
                  <a:srgbClr val="FFFFFF">
                    <a:alpha val="8000"/>
                  </a:srgbClr>
                </a:gs>
                <a:gs pos="100000">
                  <a:srgbClr val="FFFFFF">
                    <a:alpha val="2000"/>
                  </a:srgbClr>
                </a:gs>
              </a:gsLst>
              <a:lin ang="2700000" scaled="1"/>
            </a:gradFill>
            <a:ln w="9525">
              <a:solidFill>
                <a:srgbClr val="FFFFFF">
                  <a:alpha val="10000"/>
                </a:srgbClr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041654" y="1775460"/>
              <a:ext cx="233312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200" b="1" dirty="0">
                  <a:solidFill>
                    <a:srgbClr val="20B2AA"/>
                  </a:solidFill>
                  <a:latin typeface="+mn-lt"/>
                  <a:ea typeface="+mn-ea"/>
                  <a:cs typeface="+mn-cs"/>
                </a:rPr>
                <a:t>RECOMMENDED 3-DAY ROUTE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40130" y="2009775"/>
              <a:ext cx="24384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三天两晚高效漫游动线规划</a:t>
              </a:r>
            </a:p>
          </p:txBody>
        </p:sp>
        <p:grpSp>
          <p:nvGrpSpPr>
            <p:cNvPr id="13" name="sub-day-1"/>
            <p:cNvGrpSpPr/>
            <p:nvPr/>
          </p:nvGrpSpPr>
          <p:grpSpPr>
            <a:xfrm>
              <a:off x="1047750" y="2428875"/>
              <a:ext cx="4088130" cy="704565"/>
              <a:chOff x="1047750" y="2428875"/>
              <a:chExt cx="4088130" cy="704565"/>
            </a:xfrm>
          </p:grpSpPr>
          <p:sp>
            <p:nvSpPr>
              <p:cNvPr id="9" name="Rectangle 9"/>
              <p:cNvSpPr/>
              <p:nvPr/>
            </p:nvSpPr>
            <p:spPr>
              <a:xfrm>
                <a:off x="1047750" y="2428875"/>
                <a:ext cx="523875" cy="247650"/>
              </a:xfrm>
              <a:prstGeom prst="roundRect">
                <a:avLst>
                  <a:gd name="adj" fmla="val 23077"/>
                </a:avLst>
              </a:prstGeom>
              <a:solidFill>
                <a:srgbClr val="20B2AA">
                  <a:alpha val="25000"/>
                </a:srgbClr>
              </a:solidFill>
              <a:ln>
                <a:noFill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1117016" y="2495074"/>
                <a:ext cx="375818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980" b="1" dirty="0">
                    <a:solidFill>
                      <a:srgbClr val="20B2AA"/>
                    </a:solidFill>
                    <a:latin typeface="+mn-lt"/>
                    <a:ea typeface="+mn-ea"/>
                    <a:cs typeface="+mn-cs"/>
                  </a:rPr>
                  <a:t>DAY 1</a:t>
                </a:r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1708785" y="2478881"/>
                <a:ext cx="1669948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1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琴岛历史与鹭江夜景漫步</a:t>
                </a: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1709547" y="2752249"/>
                <a:ext cx="3426333" cy="3811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1500"/>
                  </a:lnSpc>
                </a:pPr>
                <a:r>
                  <a:rPr lang="zh-CN" sz="980" dirty="0">
                    <a:solidFill>
                      <a:srgbClr val="B0BEC5"/>
                    </a:solidFill>
                    <a:latin typeface="+mn-lt"/>
                    <a:ea typeface="+mn-ea"/>
                    <a:cs typeface="+mn-cs"/>
                  </a:rPr>
                  <a:t>厦鼓码头登船 → 菽庄花园与日光岩 → 漫游万国建筑 → 轮渡返程</a:t>
                </a:r>
                <a:br/>
                <a:r>
                  <a:rPr lang="zh-CN" sz="980" dirty="0">
                    <a:solidFill>
                      <a:srgbClr val="B0BEC5"/>
                    </a:solidFill>
                    <a:latin typeface="+mn-lt"/>
                    <a:ea typeface="+mn-ea"/>
                    <a:cs typeface="+mn-cs"/>
                  </a:rPr>
                  <a:t>晚间漫步中山路步行街，品尝八市老厦门海鲜与特色沙茶面</a:t>
                </a:r>
              </a:p>
            </p:txBody>
          </p:sp>
        </p:grpSp>
        <p:sp>
          <p:nvSpPr>
            <p:cNvPr id="14" name="Line 14"/>
            <p:cNvSpPr/>
            <p:nvPr/>
          </p:nvSpPr>
          <p:spPr>
            <a:xfrm>
              <a:off x="1047750" y="3286125"/>
              <a:ext cx="5238750" cy="9525"/>
            </a:xfrm>
            <a:custGeom>
              <a:avLst/>
              <a:gdLst/>
              <a:ahLst/>
              <a:cxnLst/>
              <a:rect l="l" t="t" r="r" b="b"/>
              <a:pathLst>
                <a:path w="5238750" h="9525">
                  <a:moveTo>
                    <a:pt x="0" y="0"/>
                  </a:moveTo>
                  <a:lnTo>
                    <a:pt x="5238750" y="0"/>
                  </a:lnTo>
                </a:path>
              </a:pathLst>
            </a:custGeom>
            <a:noFill/>
            <a:ln w="9525">
              <a:solidFill>
                <a:srgbClr val="FFFFFF">
                  <a:alpha val="10000"/>
                </a:srgbClr>
              </a:solidFill>
            </a:ln>
          </p:spPr>
        </p:sp>
        <p:grpSp>
          <p:nvGrpSpPr>
            <p:cNvPr id="19" name="sub-day-2"/>
            <p:cNvGrpSpPr/>
            <p:nvPr/>
          </p:nvGrpSpPr>
          <p:grpSpPr>
            <a:xfrm>
              <a:off x="1047750" y="3524250"/>
              <a:ext cx="4281043" cy="704565"/>
              <a:chOff x="1047750" y="3524250"/>
              <a:chExt cx="4281043" cy="704565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1047750" y="3524250"/>
                <a:ext cx="523875" cy="247650"/>
              </a:xfrm>
              <a:prstGeom prst="roundRect">
                <a:avLst>
                  <a:gd name="adj" fmla="val 23077"/>
                </a:avLst>
              </a:prstGeom>
              <a:solidFill>
                <a:srgbClr val="4FC3F7">
                  <a:alpha val="25000"/>
                </a:srgbClr>
              </a:solidFill>
              <a:ln>
                <a:noFill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1117016" y="3590449"/>
                <a:ext cx="375818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980" b="1" dirty="0">
                    <a:solidFill>
                      <a:srgbClr val="4FC3F7"/>
                    </a:solidFill>
                    <a:latin typeface="+mn-lt"/>
                    <a:ea typeface="+mn-ea"/>
                    <a:cs typeface="+mn-cs"/>
                  </a:rPr>
                  <a:t>DAY 2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1708785" y="3574256"/>
                <a:ext cx="1669948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1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人文香火与最美环岛骑行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1709547" y="3847624"/>
                <a:ext cx="3619246" cy="3811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1500"/>
                  </a:lnSpc>
                </a:pPr>
                <a:r>
                  <a:rPr lang="zh-CN" sz="980" dirty="0">
                    <a:solidFill>
                      <a:srgbClr val="B0BEC5"/>
                    </a:solidFill>
                    <a:latin typeface="+mn-lt"/>
                    <a:ea typeface="+mn-ea"/>
                    <a:cs typeface="+mn-cs"/>
                  </a:rPr>
                  <a:t>南普陀寺敬香 → 厦门大学思明校区打卡 → 白城沙滩租车骑行</a:t>
                </a:r>
                <a:br/>
                <a:r>
                  <a:rPr lang="zh-CN" sz="980" dirty="0">
                    <a:solidFill>
                      <a:srgbClr val="B0BEC5"/>
                    </a:solidFill>
                    <a:latin typeface="+mn-lt"/>
                    <a:ea typeface="+mn-ea"/>
                    <a:cs typeface="+mn-cs"/>
                  </a:rPr>
                  <a:t>途经演武大桥观景台、音乐广场、黄厝沙滩，傍晚打卡沙坡尾文创</a:t>
                </a:r>
              </a:p>
            </p:txBody>
          </p:sp>
        </p:grpSp>
        <p:sp>
          <p:nvSpPr>
            <p:cNvPr id="20" name="Line 20"/>
            <p:cNvSpPr/>
            <p:nvPr/>
          </p:nvSpPr>
          <p:spPr>
            <a:xfrm>
              <a:off x="1047750" y="4381500"/>
              <a:ext cx="5238750" cy="9525"/>
            </a:xfrm>
            <a:custGeom>
              <a:avLst/>
              <a:gdLst/>
              <a:ahLst/>
              <a:cxnLst/>
              <a:rect l="l" t="t" r="r" b="b"/>
              <a:pathLst>
                <a:path w="5238750" h="9525">
                  <a:moveTo>
                    <a:pt x="0" y="0"/>
                  </a:moveTo>
                  <a:lnTo>
                    <a:pt x="5238750" y="0"/>
                  </a:lnTo>
                </a:path>
              </a:pathLst>
            </a:custGeom>
            <a:noFill/>
            <a:ln w="9525">
              <a:solidFill>
                <a:srgbClr val="FFFFFF">
                  <a:alpha val="10000"/>
                </a:srgbClr>
              </a:solidFill>
            </a:ln>
          </p:spPr>
        </p:sp>
        <p:grpSp>
          <p:nvGrpSpPr>
            <p:cNvPr id="25" name="sub-day-3"/>
            <p:cNvGrpSpPr/>
            <p:nvPr/>
          </p:nvGrpSpPr>
          <p:grpSpPr>
            <a:xfrm>
              <a:off x="1047750" y="4619625"/>
              <a:ext cx="4100576" cy="704565"/>
              <a:chOff x="1047750" y="4619625"/>
              <a:chExt cx="4100576" cy="704565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1047750" y="4619625"/>
                <a:ext cx="523875" cy="247650"/>
              </a:xfrm>
              <a:prstGeom prst="roundRect">
                <a:avLst>
                  <a:gd name="adj" fmla="val 23077"/>
                </a:avLst>
              </a:prstGeom>
              <a:solidFill>
                <a:srgbClr val="FFB74D">
                  <a:alpha val="25000"/>
                </a:srgbClr>
              </a:solidFill>
              <a:ln>
                <a:noFill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1117016" y="4685824"/>
                <a:ext cx="375818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980" b="1" dirty="0">
                    <a:solidFill>
                      <a:srgbClr val="FFB74D"/>
                    </a:solidFill>
                    <a:latin typeface="+mn-lt"/>
                    <a:ea typeface="+mn-ea"/>
                    <a:cs typeface="+mn-cs"/>
                  </a:rPr>
                  <a:t>DAY 3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1708785" y="4669631"/>
                <a:ext cx="1669948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12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跨海地铁体验与嘉庚故里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1709547" y="4942999"/>
                <a:ext cx="3438779" cy="3811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1500"/>
                  </a:lnSpc>
                </a:pPr>
                <a:r>
                  <a:rPr lang="zh-CN" sz="980" dirty="0">
                    <a:solidFill>
                      <a:srgbClr val="B0BEC5"/>
                    </a:solidFill>
                    <a:latin typeface="+mn-lt"/>
                    <a:ea typeface="+mn-ea"/>
                    <a:cs typeface="+mn-cs"/>
                  </a:rPr>
                  <a:t>乘坐地铁 1 号线赏海上轻轨美景 → 漫游集美学村与龙舟池</a:t>
                </a:r>
                <a:br/>
                <a:r>
                  <a:rPr lang="zh-CN" sz="980" dirty="0">
                    <a:solidFill>
                      <a:srgbClr val="B0BEC5"/>
                    </a:solidFill>
                    <a:latin typeface="+mn-lt"/>
                    <a:ea typeface="+mn-ea"/>
                    <a:cs typeface="+mn-cs"/>
                  </a:rPr>
                  <a:t>参观鳌园与陈嘉庚先生故居，傍晚前往高崎机场/厦门北站返程</a:t>
                </a:r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1042988" y="5617845"/>
              <a:ext cx="4340123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80CBC4"/>
                  </a:solidFill>
                  <a:latin typeface="+mn-lt"/>
                  <a:ea typeface="+mn-ea"/>
                  <a:cs typeface="+mn-cs"/>
                </a:rPr>
                <a:t>交通枢纽建议：厦门岛内出行首选地铁及快速公交（BRT），避开早晚高峰拥堵。</a:t>
              </a:r>
            </a:p>
          </p:txBody>
        </p:sp>
      </p:grpSp>
      <p:grpSp>
        <p:nvGrpSpPr>
          <p:cNvPr id="42" name="block-food-matrix"/>
          <p:cNvGrpSpPr/>
          <p:nvPr/>
        </p:nvGrpSpPr>
        <p:grpSpPr>
          <a:xfrm>
            <a:off x="6953250" y="1524000"/>
            <a:ext cx="4476750" cy="4476750"/>
            <a:chOff x="6953250" y="1524000"/>
            <a:chExt cx="4476750" cy="4476750"/>
          </a:xfrm>
        </p:grpSpPr>
        <p:sp>
          <p:nvSpPr>
            <p:cNvPr id="28" name="Rectangle 28"/>
            <p:cNvSpPr/>
            <p:nvPr/>
          </p:nvSpPr>
          <p:spPr>
            <a:xfrm>
              <a:off x="6953250" y="1524000"/>
              <a:ext cx="4476750" cy="4476750"/>
            </a:xfrm>
            <a:prstGeom prst="roundRect">
              <a:avLst>
                <a:gd name="adj" fmla="val 2553"/>
              </a:avLst>
            </a:prstGeom>
            <a:gradFill>
              <a:gsLst>
                <a:gs pos="0">
                  <a:srgbClr val="FFB74D">
                    <a:alpha val="15000"/>
                  </a:srgbClr>
                </a:gs>
                <a:gs pos="100000">
                  <a:srgbClr val="FFB74D">
                    <a:alpha val="3000"/>
                  </a:srgbClr>
                </a:gs>
              </a:gsLst>
              <a:lin ang="2700000" scaled="1"/>
            </a:gradFill>
            <a:ln w="9525">
              <a:solidFill>
                <a:srgbClr val="FFB74D">
                  <a:alpha val="40000"/>
                </a:srgbClr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233666" y="1791652"/>
              <a:ext cx="104567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FFB74D"/>
                  </a:solidFill>
                  <a:latin typeface="+mn-lt"/>
                  <a:ea typeface="+mn-ea"/>
                  <a:cs typeface="+mn-cs"/>
                </a:rPr>
                <a:t>LOCAL CUISINE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231380" y="2009775"/>
              <a:ext cx="264033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舌尖上的鹭岛：必尝经典风物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7239000" y="2428875"/>
              <a:ext cx="3905250" cy="714375"/>
            </a:xfrm>
            <a:prstGeom prst="roundRect">
              <a:avLst>
                <a:gd name="adj" fmla="val 10667"/>
              </a:avLst>
            </a:prstGeom>
            <a:solidFill>
              <a:srgbClr val="000000">
                <a:alpha val="20000"/>
              </a:srgbClr>
            </a:solidFill>
            <a:ln w="9525">
              <a:solidFill>
                <a:srgbClr val="FFFFFF">
                  <a:alpha val="8000"/>
                </a:srgbClr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7423404" y="2585085"/>
              <a:ext cx="10573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FFB74D"/>
                  </a:solidFill>
                  <a:latin typeface="+mn-lt"/>
                  <a:ea typeface="+mn-ea"/>
                  <a:cs typeface="+mn-cs"/>
                </a:rPr>
                <a:t>01 厦门沙茶面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424547" y="2847499"/>
              <a:ext cx="3703879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浓郁花生酱与虾汤交融，配大肠、鲜虾与豆腐，汤头醇厚鲜香。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7239000" y="3286125"/>
              <a:ext cx="3905250" cy="714375"/>
            </a:xfrm>
            <a:prstGeom prst="roundRect">
              <a:avLst>
                <a:gd name="adj" fmla="val 10667"/>
              </a:avLst>
            </a:prstGeom>
            <a:solidFill>
              <a:srgbClr val="000000">
                <a:alpha val="20000"/>
              </a:srgbClr>
            </a:solidFill>
            <a:ln w="9525">
              <a:solidFill>
                <a:srgbClr val="FFFFFF">
                  <a:alpha val="8000"/>
                </a:srgbClr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7423404" y="3442335"/>
              <a:ext cx="170355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FFB74D"/>
                  </a:solidFill>
                  <a:latin typeface="+mn-lt"/>
                  <a:ea typeface="+mn-ea"/>
                  <a:cs typeface="+mn-cs"/>
                </a:rPr>
                <a:t>02 经典海蛎煎与姜母鸭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424547" y="3704749"/>
              <a:ext cx="383580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鲜嫩海蛎地瓜粉焦香蘸甜辣酱；老姜砂锅慢煲麻油鸭，香气四溢。</a:t>
              </a:r>
            </a:p>
          </p:txBody>
        </p:sp>
        <p:sp>
          <p:nvSpPr>
            <p:cNvPr id="37" name="Rectangle 37"/>
            <p:cNvSpPr/>
            <p:nvPr/>
          </p:nvSpPr>
          <p:spPr>
            <a:xfrm>
              <a:off x="7239000" y="4143375"/>
              <a:ext cx="3905250" cy="714375"/>
            </a:xfrm>
            <a:prstGeom prst="roundRect">
              <a:avLst>
                <a:gd name="adj" fmla="val 10667"/>
              </a:avLst>
            </a:prstGeom>
            <a:solidFill>
              <a:srgbClr val="000000">
                <a:alpha val="20000"/>
              </a:srgbClr>
            </a:solidFill>
            <a:ln w="9525">
              <a:solidFill>
                <a:srgbClr val="FFFFFF">
                  <a:alpha val="8000"/>
                </a:srgbClr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7423404" y="4299585"/>
              <a:ext cx="121892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FFB74D"/>
                  </a:solidFill>
                  <a:latin typeface="+mn-lt"/>
                  <a:ea typeface="+mn-ea"/>
                  <a:cs typeface="+mn-cs"/>
                </a:rPr>
                <a:t>03 闽南特色小点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424547" y="4561999"/>
              <a:ext cx="3703879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CFD8DC"/>
                  </a:solidFill>
                  <a:latin typeface="+mn-lt"/>
                  <a:ea typeface="+mn-ea"/>
                  <a:cs typeface="+mn-cs"/>
                </a:rPr>
                <a:t>地道土笋冻（胶原脆爽）、面线糊、烧肉粽及软糯香甜的麻糍。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7233666" y="5173028"/>
              <a:ext cx="100012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推荐寻味街区：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7234047" y="5466874"/>
              <a:ext cx="3585393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05791" indent="-105791">
                <a:buClr>
                  <a:srgbClr val="FFE082"/>
                </a:buClr>
                <a:buSzTx/>
                <a:buFontTx/>
                <a:buChar char="•"/>
              </a:pPr>
              <a:r>
                <a:rPr lang="zh-CN" sz="980" dirty="0">
                  <a:solidFill>
                    <a:srgbClr val="FFE082"/>
                  </a:solidFill>
                  <a:latin typeface="+mn-lt"/>
                  <a:ea typeface="+mn-ea"/>
                  <a:cs typeface="+mn-cs"/>
                </a:rPr>
                <a:t>营平菜市场（第八市场） · 大同路老居民区 · 中山路水仙路</a:t>
              </a:r>
            </a:p>
          </p:txBody>
        </p:sp>
      </p:grpSp>
      <p:grpSp>
        <p:nvGrpSpPr>
          <p:cNvPr id="45" name="footer-module-5"/>
          <p:cNvGrpSpPr/>
          <p:nvPr/>
        </p:nvGrpSpPr>
        <p:grpSpPr>
          <a:xfrm>
            <a:off x="757238" y="6332220"/>
            <a:ext cx="10677524" cy="176212"/>
            <a:chOff x="757238" y="6332220"/>
            <a:chExt cx="10677524" cy="176212"/>
          </a:xfrm>
        </p:grpSpPr>
        <p:sp>
          <p:nvSpPr>
            <p:cNvPr id="43" name="TextBox 43"/>
            <p:cNvSpPr txBox="1"/>
            <p:nvPr/>
          </p:nvSpPr>
          <p:spPr>
            <a:xfrm>
              <a:off x="757238" y="6332220"/>
              <a:ext cx="2087385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607D8B"/>
                  </a:solidFill>
                  <a:latin typeface="+mn-lt"/>
                  <a:ea typeface="+mn-ea"/>
                  <a:cs typeface="+mn-cs"/>
                </a:rPr>
                <a:t>厦门文旅全景指南 · 实用攻略与美食篇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0982896" y="6332220"/>
              <a:ext cx="451866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00" dirty="0">
                  <a:solidFill>
                    <a:srgbClr val="607D8B"/>
                  </a:solidFill>
                  <a:latin typeface="+mn-lt"/>
                  <a:ea typeface="+mn-ea"/>
                  <a:cs typeface="+mn-cs"/>
                </a:rPr>
                <a:t>Page 05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xiamen_tour">
  <a:themeElements>
    <a:clrScheme name="xiamen_tou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xiamen_tour">
      <a:majorFont>
        <a:latin typeface="Segoe UI"/>
        <a:ea typeface="Microsoft YaHei"/>
        <a:cs typeface="Segoe U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egoe UI"/>
        <a:ea typeface="Microsoft YaHei"/>
        <a:cs typeface="Segoe U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xiamen_tou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xiamen_tour">
  <a:themeElements>
    <a:clrScheme name="xiamen_tou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xiamen_tour">
      <a:majorFont>
        <a:latin typeface="Segoe UI"/>
        <a:ea typeface="Microsoft YaHei"/>
        <a:cs typeface="Segoe U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egoe UI"/>
        <a:ea typeface="Microsoft YaHei"/>
        <a:cs typeface="Segoe U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xiamen_tou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2026-09-14T15:30:53Z</dcterms:created>
  <dcterms:modified xsi:type="dcterms:W3CDTF">2026-09-14T15:30:53Z</dcterms:modified>
  <cp:category/>
  <cp:contentStatus/>
</cp:coreProperties>
</file>