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2"/>
  </p:notesMasterIdLst>
  <p:sldIdLst>
    <p:sldId id="256" r:id="rId7"/>
    <p:sldId id="257" r:id="rId8"/>
    <p:sldId id="258" r:id="rId9"/>
    <p:sldId id="259" r:id="rId10"/>
    <p:sldId id="260" r:id="rId11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  <Relationship Id="rId12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 1: 封面 - 任务简报与副本开启</a:t>
            </a:r>
          </a:p>
          <a:p>
            <a:pPr/>
            <a:endParaRPr lang="zh-CN" dirty="0"/>
          </a:p>
          <a:p>
            <a:pPr/>
            <a:r>
              <a:rPr lang="zh-CN" dirty="0"/>
              <a:t>各位旅行家、探索者们，欢迎来到 8-bit 像素世界的厦门！</a:t>
            </a:r>
          </a:p>
          <a:p>
            <a:pPr/>
            <a:r>
              <a:rPr lang="zh-CN" dirty="0"/>
              <a:t>在这份像素风格的文旅大冒险指南中，我们将把美丽的滨海鹭岛化作一张充满探索乐趣的 RPG 冒险地图。</a:t>
            </a:r>
          </a:p>
          <a:p>
            <a:pPr/>
            <a:r>
              <a:rPr lang="zh-CN" dirty="0"/>
              <a:t>从拥有百年琴韵的鼓浪屿，到平缓贴海的环岛公路，再到百年名校与藏在八市骑楼里的老街烟火。</a:t>
            </a:r>
          </a:p>
          <a:p>
            <a:pPr/>
            <a:r>
              <a:rPr lang="zh-CN" dirty="0"/>
              <a:t>现在，请握紧手柄，点击 START 键，随我们一同开启这场山海像素之旅！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 2: 全景导览 - 世界地图与四大关卡</a:t>
            </a:r>
          </a:p>
          <a:p>
            <a:pPr/>
            <a:endParaRPr lang="zh-CN" dirty="0"/>
          </a:p>
          <a:p>
            <a:pPr/>
            <a:r>
              <a:rPr lang="zh-CN" dirty="0"/>
              <a:t>进入第二页，这是整张鹭岛大地图的核心副本分布。</a:t>
            </a:r>
          </a:p>
          <a:p>
            <a:pPr/>
            <a:r>
              <a:rPr lang="zh-CN" dirty="0"/>
              <a:t>我们把厦门的旅行版图清晰拆解为四个主要区域：</a:t>
            </a:r>
          </a:p>
          <a:p>
            <a:pPr/>
            <a:r>
              <a:rPr lang="zh-CN" dirty="0"/>
              <a:t>首先是 S 级的核心海岛副本——鼓浪屿；其次是依海延展的蓝色海岸线——环岛路；</a:t>
            </a:r>
          </a:p>
          <a:p>
            <a:pPr/>
            <a:r>
              <a:rPr lang="zh-CN" dirty="0"/>
              <a:t>第三是充满人文底蕴的最高学府——厦门大学；最后是老饕云集、补给满分的八市烟火街区。</a:t>
            </a:r>
          </a:p>
          <a:p>
            <a:pPr/>
            <a:r>
              <a:rPr lang="zh-CN" dirty="0"/>
              <a:t>无论是初次到访还是深度重温，顺着这条由点及面的动线，你都能轻松解锁厦门的精髓。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 3: 核心焦点 - 鼓浪屿琴岛通关秘籍</a:t>
            </a:r>
          </a:p>
          <a:p>
            <a:pPr/>
            <a:endParaRPr lang="zh-CN" dirty="0"/>
          </a:p>
          <a:p>
            <a:pPr/>
            <a:r>
              <a:rPr lang="zh-CN" dirty="0"/>
              <a:t>第三页，我们进入全岛难度最高、也最值得探索的关卡——鼓浪屿。</a:t>
            </a:r>
          </a:p>
          <a:p>
            <a:pPr/>
            <a:r>
              <a:rPr lang="zh-CN" dirty="0"/>
              <a:t>作为世界文化遗产，鼓浪屿全岛禁止机动车通行。你可以登上最高峰日光岩，极目远眺红瓦绿树与海峡对岸的双子塔天际线。</a:t>
            </a:r>
          </a:p>
          <a:p>
            <a:pPr/>
            <a:r>
              <a:rPr lang="zh-CN" dirty="0"/>
              <a:t>在菽庄花园里，你可以钻进宛如迷宫的十二洞天，听海潮击石。</a:t>
            </a:r>
          </a:p>
          <a:p>
            <a:pPr/>
            <a:r>
              <a:rPr lang="zh-CN" dirty="0"/>
              <a:t>大家要特别记住我们的通关 Tips：船票一定要提前通过官方平台预约，白天走厦鼓码头，晚上走轮渡码头，穿上一双舒适的平底运动鞋，才能轻盈漫步。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 4: 双翼并进 - 黄金环岛路与百年厦大</a:t>
            </a:r>
          </a:p>
          <a:p>
            <a:pPr/>
            <a:endParaRPr lang="zh-CN" dirty="0"/>
          </a:p>
          <a:p>
            <a:pPr/>
            <a:r>
              <a:rPr lang="zh-CN" dirty="0"/>
              <a:t>翻到第四页，我们来到了鹭岛的蓝色漫游走廊与人文圣殿。</a:t>
            </a:r>
          </a:p>
          <a:p>
            <a:pPr/>
            <a:r>
              <a:rPr lang="zh-CN" dirty="0"/>
              <a:t>环岛路拥有全国最亲海的低平桥梁——演武大桥，在黄厝海滩租一辆双人自行车，迎着傍晚微凉的海风骑行，是旅程中最惬意的时光。</a:t>
            </a:r>
          </a:p>
          <a:p>
            <a:pPr/>
            <a:r>
              <a:rPr lang="zh-CN" dirty="0"/>
              <a:t>紧邻环岛路的厦门大学，是陈嘉庚先生创办的百年名校，标志性的建南大礼堂穿西装、戴斗笠，融合了中西建筑美学。</a:t>
            </a:r>
          </a:p>
          <a:p>
            <a:pPr/>
            <a:r>
              <a:rPr lang="zh-CN" dirty="0"/>
              <a:t>出校门便是千年古刹南普陀寺，再往西漫步则是潮流手作与旧渔港交织的沙坡尾避风坞。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Slide 5: 通关路线 - 3天2晚节奏与舌尖食谱</a:t>
            </a:r>
          </a:p>
          <a:p>
            <a:pPr/>
            <a:endParaRPr lang="zh-CN" dirty="0"/>
          </a:p>
          <a:p>
            <a:pPr/>
            <a:r>
              <a:rPr lang="zh-CN" dirty="0"/>
              <a:t>最后一页是我们的 3天2晚通关路线图与美食补给手册。</a:t>
            </a:r>
          </a:p>
          <a:p>
            <a:pPr/>
            <a:r>
              <a:rPr lang="zh-CN" dirty="0"/>
              <a:t>Day 1 留给鼓浪屿的慢步调；Day 2 聚焦南普陀、厦大与环岛路落日；Day 3 则去八市感受地道的市井烟火，再到园林植物园乘坐钟鼓索道缆车跨山看海。</a:t>
            </a:r>
          </a:p>
          <a:p>
            <a:pPr/>
            <a:r>
              <a:rPr lang="zh-CN" dirty="0"/>
              <a:t>在补给方面，一碗由花生酱与鲜虾高汤熬制的热腾腾沙茶面，配合香气四溢的砂锅姜母鸭与海蛎煎，能瞬间回满你的所有体力值！</a:t>
            </a:r>
          </a:p>
          <a:p>
            <a:pPr/>
            <a:r>
              <a:rPr lang="zh-CN" dirty="0"/>
              <a:t>感谢大家的聆听，祝各位在厦门收获一段精彩难忘的探索回忆！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xiamen_tour_pixel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xiamen_tour_pixel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4b62990c1e96ea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4f4b62990c1e96ea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315919f637bb918.jpg"/>
  <Relationship Id="rId3" Type="http://schemas.openxmlformats.org/officeDocument/2006/relationships/image" Target="../media/image_93ff013a0dfaa351.jpg"/>
  <Relationship Id="rId4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7ea73ba1366b39d2.jpg"/>
  <Relationship Id="rId3" Type="http://schemas.openxmlformats.org/officeDocument/2006/relationships/notesSlide" Target="../notesSlides/notesSlide5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pixel-hud-bar"/>
          <p:cNvGrpSpPr/>
          <p:nvPr/>
        </p:nvGrpSpPr>
        <p:grpSpPr>
          <a:xfrm>
            <a:off x="762000" y="381000"/>
            <a:ext cx="10668000" cy="381000"/>
            <a:chOff x="762000" y="381000"/>
            <a:chExt cx="10668000" cy="381000"/>
          </a:xfrm>
        </p:grpSpPr>
        <p:sp>
          <p:nvSpPr>
            <p:cNvPr id="2" name="Rectangle 2"/>
            <p:cNvSpPr/>
            <p:nvPr/>
          </p:nvSpPr>
          <p:spPr>
            <a:xfrm>
              <a:off x="762000" y="381000"/>
              <a:ext cx="10668000" cy="381000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00E5FF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947166" y="505778"/>
              <a:ext cx="216133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[STAGE: 01/05] WORLD MAP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3995166" y="505778"/>
              <a:ext cx="144444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HP ■■■■■■■■ 100%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043166" y="505778"/>
              <a:ext cx="207172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MODE: 8-BIT EXPLORATION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091166" y="505778"/>
              <a:ext cx="9963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PRESS START</a:t>
              </a:r>
            </a:p>
          </p:txBody>
        </p:sp>
      </p:grpSp>
      <p:grpSp>
        <p:nvGrpSpPr>
          <p:cNvPr id="23" name="pixel-quest-box"/>
          <p:cNvGrpSpPr/>
          <p:nvPr/>
        </p:nvGrpSpPr>
        <p:grpSpPr>
          <a:xfrm>
            <a:off x="762000" y="1143000"/>
            <a:ext cx="6000750" cy="4572000"/>
            <a:chOff x="762000" y="1143000"/>
            <a:chExt cx="6000750" cy="4572000"/>
          </a:xfrm>
        </p:grpSpPr>
        <p:sp>
          <p:nvSpPr>
            <p:cNvPr id="8" name="Rectangle 8"/>
            <p:cNvSpPr/>
            <p:nvPr/>
          </p:nvSpPr>
          <p:spPr>
            <a:xfrm>
              <a:off x="762000" y="1143000"/>
              <a:ext cx="6000750" cy="4572000"/>
            </a:xfrm>
            <a:prstGeom prst="rect">
              <a:avLst/>
            </a:prstGeom>
            <a:solidFill>
              <a:srgbClr val="1E2540"/>
            </a:solidFill>
            <a:ln w="38100">
              <a:solidFill>
                <a:srgbClr val="00E676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800100" y="1181100"/>
              <a:ext cx="5924550" cy="4495800"/>
            </a:xfrm>
            <a:prstGeom prst="rect">
              <a:avLst/>
            </a:prstGeom>
            <a:noFill/>
            <a:ln w="19050">
              <a:solidFill>
                <a:srgbClr val="0A0D18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1047750" y="1428750"/>
              <a:ext cx="2286000" cy="304800"/>
            </a:xfrm>
            <a:prstGeom prst="rect">
              <a:avLst/>
            </a:prstGeom>
            <a:solidFill>
              <a:srgbClr val="00E676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38047" y="1533049"/>
              <a:ext cx="159901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QUEST: XIAMEN_RPG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3272" y="1930718"/>
              <a:ext cx="2714625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厦门文旅大冒险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9368" y="2488882"/>
              <a:ext cx="325556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5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RETRO 8-BIT ISLAND TOUR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1047750" y="2952750"/>
              <a:ext cx="5429250" cy="38100"/>
            </a:xfrm>
            <a:prstGeom prst="rect">
              <a:avLst/>
            </a:prstGeom>
            <a:solidFill>
              <a:srgbClr val="00E676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042035" y="3212306"/>
              <a:ext cx="227304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【任务简报：海上花园副本开启】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42416" y="3553778"/>
              <a:ext cx="345256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* 目的地：中国 · 厦门（陆海总面积 2000+ 平方公里）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42416" y="3887152"/>
              <a:ext cx="366459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* 主线关卡：鼓浪屿世界遗产、环岛路黄金海岸、百年厦大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042416" y="4220528"/>
              <a:ext cx="295783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* 补给装备：沙茶面、土笋冻、海蛎煎、烧肉粽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1047750" y="4762500"/>
              <a:ext cx="2476500" cy="381000"/>
            </a:xfrm>
            <a:prstGeom prst="rect">
              <a:avLst/>
            </a:prstGeom>
            <a:solidFill>
              <a:srgbClr val="FF4081"/>
            </a:solidFill>
            <a:ln w="19050">
              <a:solidFill>
                <a:srgbClr val="FFFFFF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232535" y="4888706"/>
              <a:ext cx="164036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&gt; [A] 接受任务并启程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714750" y="4762500"/>
              <a:ext cx="2476500" cy="381000"/>
            </a:xfrm>
            <a:prstGeom prst="rect">
              <a:avLst/>
            </a:prstGeom>
            <a:solidFill>
              <a:srgbClr val="101424"/>
            </a:solidFill>
            <a:ln w="19050">
              <a:solidFill>
                <a:srgbClr val="00E5FF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994785" y="4888706"/>
              <a:ext cx="129841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[B] 查看游玩攻略</a:t>
              </a:r>
            </a:p>
          </p:txBody>
        </p:sp>
      </p:grpSp>
      <p:grpSp>
        <p:nvGrpSpPr>
          <p:cNvPr id="28" name="pixel-stage-window"/>
          <p:cNvGrpSpPr/>
          <p:nvPr/>
        </p:nvGrpSpPr>
        <p:grpSpPr>
          <a:xfrm>
            <a:off x="7143750" y="1143000"/>
            <a:ext cx="4286250" cy="4572000"/>
            <a:chOff x="7143750" y="1143000"/>
            <a:chExt cx="4286250" cy="4572000"/>
          </a:xfrm>
        </p:grpSpPr>
        <p:sp>
          <p:nvSpPr>
            <p:cNvPr id="24" name="Rectangle 24"/>
            <p:cNvSpPr/>
            <p:nvPr/>
          </p:nvSpPr>
          <p:spPr>
            <a:xfrm>
              <a:off x="7143750" y="1143000"/>
              <a:ext cx="4286250" cy="4572000"/>
            </a:xfrm>
            <a:prstGeom prst="rect">
              <a:avLst/>
            </a:prstGeom>
            <a:solidFill>
              <a:srgbClr val="1E2540"/>
            </a:solidFill>
            <a:ln w="38100">
              <a:solidFill>
                <a:srgbClr val="00E5FF"/>
              </a:solidFill>
            </a:ln>
          </p:spPr>
        </p:sp>
        <p:pic>
          <p:nvPicPr>
            <p:cNvPr id="25" name="Image 25"/>
            <p:cNvPicPr>
              <a:picLocks noChangeAspect="1"/>
            </p:cNvPicPr>
            <p:nvPr/>
          </p:nvPicPr>
          <p:blipFill>
            <a:blip r:embed="rId2"/>
            <a:srcRect l="0" t="14415" r="0" b="14415"/>
            <a:stretch>
              <a:fillRect/>
            </a:stretch>
          </p:blipFill>
          <p:spPr>
            <a:xfrm>
              <a:off x="7143750" y="1143000"/>
              <a:ext cx="4286250" cy="4572000"/>
            </a:xfrm>
            <a:prstGeom prst="rect">
              <a:avLst/>
            </a:prstGeom>
          </p:spPr>
        </p:pic>
        <p:sp>
          <p:nvSpPr>
            <p:cNvPr id="26" name="Rectangle 26"/>
            <p:cNvSpPr/>
            <p:nvPr/>
          </p:nvSpPr>
          <p:spPr>
            <a:xfrm>
              <a:off x="7143750" y="5143500"/>
              <a:ext cx="4286250" cy="571500"/>
            </a:xfrm>
            <a:prstGeom prst="rect">
              <a:avLst/>
            </a:prstGeom>
            <a:solidFill>
              <a:srgbClr val="0A0D18">
                <a:alpha val="85000"/>
              </a:srgbClr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7328916" y="5363528"/>
              <a:ext cx="287822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&gt; WORLD: GULANGYU_ISLAND [LV.99]</a:t>
              </a:r>
            </a:p>
          </p:txBody>
        </p:sp>
      </p:grpSp>
      <p:grpSp>
        <p:nvGrpSpPr>
          <p:cNvPr id="32" name="pixel-ground-bar"/>
          <p:cNvGrpSpPr/>
          <p:nvPr/>
        </p:nvGrpSpPr>
        <p:grpSpPr>
          <a:xfrm>
            <a:off x="762000" y="6000750"/>
            <a:ext cx="10668000" cy="476250"/>
            <a:chOff x="762000" y="6000750"/>
            <a:chExt cx="10668000" cy="476250"/>
          </a:xfrm>
        </p:grpSpPr>
        <p:sp>
          <p:nvSpPr>
            <p:cNvPr id="29" name="Rectangle 29"/>
            <p:cNvSpPr/>
            <p:nvPr/>
          </p:nvSpPr>
          <p:spPr>
            <a:xfrm>
              <a:off x="762000" y="6000750"/>
              <a:ext cx="10668000" cy="476250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37474F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42797" y="6181249"/>
              <a:ext cx="494449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SYSTEM: READY | PLAYER: EXPLORER | COINS: 9999 | SAVE: AUTO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520047" y="6181249"/>
              <a:ext cx="10135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PAGE 01 /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hud-header-2"/>
          <p:cNvGrpSpPr/>
          <p:nvPr/>
        </p:nvGrpSpPr>
        <p:grpSpPr>
          <a:xfrm>
            <a:off x="762000" y="333375"/>
            <a:ext cx="10668000" cy="687514"/>
            <a:chOff x="762000" y="333375"/>
            <a:chExt cx="10668000" cy="687514"/>
          </a:xfrm>
        </p:grpSpPr>
        <p:sp>
          <p:nvSpPr>
            <p:cNvPr id="2" name="Rectangle 2"/>
            <p:cNvSpPr/>
            <p:nvPr/>
          </p:nvSpPr>
          <p:spPr>
            <a:xfrm>
              <a:off x="762000" y="333375"/>
              <a:ext cx="10668000" cy="666750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00E5FF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42797" y="513874"/>
              <a:ext cx="276993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&gt; WORLD DIRECTORY: 4 MAIN REGIONS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9368" y="6981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世界地图与核心副本分布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138666" y="601028"/>
              <a:ext cx="153405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QUEST LOG: ACTIVE</a:t>
              </a:r>
            </a:p>
          </p:txBody>
        </p:sp>
      </p:grpSp>
      <p:grpSp>
        <p:nvGrpSpPr>
          <p:cNvPr id="15" name="grid-card-1"/>
          <p:cNvGrpSpPr/>
          <p:nvPr/>
        </p:nvGrpSpPr>
        <p:grpSpPr>
          <a:xfrm>
            <a:off x="762000" y="1190625"/>
            <a:ext cx="5191125" cy="2143125"/>
            <a:chOff x="762000" y="1190625"/>
            <a:chExt cx="5191125" cy="2143125"/>
          </a:xfrm>
        </p:grpSpPr>
        <p:sp>
          <p:nvSpPr>
            <p:cNvPr id="7" name="Rectangle 7"/>
            <p:cNvSpPr/>
            <p:nvPr/>
          </p:nvSpPr>
          <p:spPr>
            <a:xfrm>
              <a:off x="762000" y="1190625"/>
              <a:ext cx="5191125" cy="2143125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FF4081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952500" y="1381125"/>
              <a:ext cx="1714500" cy="247650"/>
            </a:xfrm>
            <a:prstGeom prst="rect">
              <a:avLst/>
            </a:prstGeom>
            <a:solidFill>
              <a:srgbClr val="FF4081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42988" y="1455420"/>
              <a:ext cx="162252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&gt; DUNGEON 01 [S-RANK]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5642" y="1759268"/>
              <a:ext cx="1976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鼓浪屿 · 音乐之岛副本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7547" y="2085499"/>
              <a:ext cx="344002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世界文化遗产，全岛无机动车，日光岩俯瞰全岛红瓦绿树。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7547" y="2371249"/>
              <a:ext cx="294019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EXP: +5000 | KEY: 菽庄花园 · 风琴博物馆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952500" y="2762250"/>
              <a:ext cx="4810125" cy="342900"/>
            </a:xfrm>
            <a:prstGeom prst="rect">
              <a:avLst/>
            </a:prstGeom>
            <a:solidFill>
              <a:srgbClr val="101424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090612" y="2884170"/>
              <a:ext cx="283730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&gt; STATUS: 轮渡登岛预约制，需提前刷身份证入场</a:t>
              </a:r>
            </a:p>
          </p:txBody>
        </p:sp>
      </p:grpSp>
      <p:grpSp>
        <p:nvGrpSpPr>
          <p:cNvPr id="24" name="grid-card-2"/>
          <p:cNvGrpSpPr/>
          <p:nvPr/>
        </p:nvGrpSpPr>
        <p:grpSpPr>
          <a:xfrm>
            <a:off x="6238875" y="1190625"/>
            <a:ext cx="5191125" cy="2143125"/>
            <a:chOff x="6238875" y="1190625"/>
            <a:chExt cx="5191125" cy="2143125"/>
          </a:xfrm>
        </p:grpSpPr>
        <p:sp>
          <p:nvSpPr>
            <p:cNvPr id="16" name="Rectangle 16"/>
            <p:cNvSpPr/>
            <p:nvPr/>
          </p:nvSpPr>
          <p:spPr>
            <a:xfrm>
              <a:off x="6238875" y="1190625"/>
              <a:ext cx="5191125" cy="2143125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00E5FF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6429375" y="1381125"/>
              <a:ext cx="1714500" cy="247650"/>
            </a:xfrm>
            <a:prstGeom prst="rect">
              <a:avLst/>
            </a:prstGeom>
            <a:solidFill>
              <a:srgbClr val="00E5FF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519862" y="1455420"/>
              <a:ext cx="146890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ZONE 02 [COASTAL]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22517" y="1759268"/>
              <a:ext cx="197647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环岛路 · 蓝色海岸长廊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24422" y="2085499"/>
              <a:ext cx="35719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演武大桥低平海面，黄厝沙滩黄金日出，傍晚慢速骑行跑道。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4422" y="2371249"/>
              <a:ext cx="267633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EXP: +3500 | KEY: 白城沙滩 · 曾厝垵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6429375" y="2762250"/>
              <a:ext cx="4810125" cy="342900"/>
            </a:xfrm>
            <a:prstGeom prst="rect">
              <a:avLst/>
            </a:prstGeom>
            <a:solidFill>
              <a:srgbClr val="10142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6567488" y="2884170"/>
              <a:ext cx="295846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&gt; STATUS: 建议租借双人自行车，傍晚追逐海风落日</a:t>
              </a:r>
            </a:p>
          </p:txBody>
        </p:sp>
      </p:grpSp>
      <p:grpSp>
        <p:nvGrpSpPr>
          <p:cNvPr id="33" name="grid-card-3"/>
          <p:cNvGrpSpPr/>
          <p:nvPr/>
        </p:nvGrpSpPr>
        <p:grpSpPr>
          <a:xfrm>
            <a:off x="762000" y="3571875"/>
            <a:ext cx="5191125" cy="2143125"/>
            <a:chOff x="762000" y="3571875"/>
            <a:chExt cx="5191125" cy="2143125"/>
          </a:xfrm>
        </p:grpSpPr>
        <p:sp>
          <p:nvSpPr>
            <p:cNvPr id="25" name="Rectangle 25"/>
            <p:cNvSpPr/>
            <p:nvPr/>
          </p:nvSpPr>
          <p:spPr>
            <a:xfrm>
              <a:off x="762000" y="3571875"/>
              <a:ext cx="5191125" cy="2143125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00E676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952500" y="3762375"/>
              <a:ext cx="1714500" cy="247650"/>
            </a:xfrm>
            <a:prstGeom prst="rect">
              <a:avLst/>
            </a:prstGeom>
            <a:solidFill>
              <a:srgbClr val="00E676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42988" y="3836670"/>
              <a:ext cx="169933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ACADEMY 03 [CULTURE]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5642" y="4140518"/>
              <a:ext cx="21582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厦门大学 · 百年嘉庚学府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7547" y="4466749"/>
              <a:ext cx="35719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穿西装戴斗笠的嘉庚建筑，芙蓉湖畔黑天鹅与涂鸦隧道壁画。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7547" y="4752499"/>
              <a:ext cx="294019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EXP: +4200 | KEY: 建南大礼堂 · 上李水库</a:t>
              </a:r>
            </a:p>
          </p:txBody>
        </p:sp>
        <p:sp>
          <p:nvSpPr>
            <p:cNvPr id="31" name="Rectangle 31"/>
            <p:cNvSpPr/>
            <p:nvPr/>
          </p:nvSpPr>
          <p:spPr>
            <a:xfrm>
              <a:off x="952500" y="5143500"/>
              <a:ext cx="4810125" cy="342900"/>
            </a:xfrm>
            <a:prstGeom prst="rect">
              <a:avLst/>
            </a:prstGeom>
            <a:solidFill>
              <a:srgbClr val="101424"/>
            </a:solidFill>
            <a:ln>
              <a:noFill/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1090612" y="5265420"/>
              <a:ext cx="283730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&gt; STATUS: 访客公号预约进校，毗邻南普陀寺祈福</a:t>
              </a:r>
            </a:p>
          </p:txBody>
        </p:sp>
      </p:grpSp>
      <p:grpSp>
        <p:nvGrpSpPr>
          <p:cNvPr id="42" name="grid-card-4"/>
          <p:cNvGrpSpPr/>
          <p:nvPr/>
        </p:nvGrpSpPr>
        <p:grpSpPr>
          <a:xfrm>
            <a:off x="6238875" y="3571875"/>
            <a:ext cx="5191125" cy="2143125"/>
            <a:chOff x="6238875" y="3571875"/>
            <a:chExt cx="5191125" cy="2143125"/>
          </a:xfrm>
        </p:grpSpPr>
        <p:sp>
          <p:nvSpPr>
            <p:cNvPr id="34" name="Rectangle 34"/>
            <p:cNvSpPr/>
            <p:nvPr/>
          </p:nvSpPr>
          <p:spPr>
            <a:xfrm>
              <a:off x="6238875" y="3571875"/>
              <a:ext cx="5191125" cy="2143125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FFD54F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6429375" y="3762375"/>
              <a:ext cx="1714500" cy="247650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6519862" y="3836670"/>
              <a:ext cx="139209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TAVERN 04 [FOOD]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6422517" y="4140518"/>
              <a:ext cx="2158213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八市老街 · 烟火味蕾补给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424422" y="4466749"/>
              <a:ext cx="35719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清晨第一缕海鲜叫卖，浓郁沙茶面香气，正宗闽南骑楼市井。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24422" y="4752499"/>
              <a:ext cx="294019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EXP: +3800 | KEY: 友生沙茶面 · 阿杰五香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6429375" y="5143500"/>
              <a:ext cx="4810125" cy="342900"/>
            </a:xfrm>
            <a:prstGeom prst="rect">
              <a:avLst/>
            </a:prstGeom>
            <a:solidFill>
              <a:srgbClr val="101424"/>
            </a:solidFill>
            <a:ln>
              <a:noFill/>
            </a:ln>
          </p:spPr>
        </p:sp>
        <p:sp>
          <p:nvSpPr>
            <p:cNvPr id="41" name="TextBox 41"/>
            <p:cNvSpPr txBox="1"/>
            <p:nvPr/>
          </p:nvSpPr>
          <p:spPr>
            <a:xfrm>
              <a:off x="6567488" y="5265420"/>
              <a:ext cx="295846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&gt; STATUS: 地道老饕聚集地，深夜海鲜大排档不打烊</a:t>
              </a:r>
            </a:p>
          </p:txBody>
        </p:sp>
      </p:grpSp>
      <p:grpSp>
        <p:nvGrpSpPr>
          <p:cNvPr id="46" name="pixel-ground-bar-2"/>
          <p:cNvGrpSpPr/>
          <p:nvPr/>
        </p:nvGrpSpPr>
        <p:grpSpPr>
          <a:xfrm>
            <a:off x="762000" y="5953125"/>
            <a:ext cx="10668000" cy="523875"/>
            <a:chOff x="762000" y="5953125"/>
            <a:chExt cx="10668000" cy="523875"/>
          </a:xfrm>
        </p:grpSpPr>
        <p:sp>
          <p:nvSpPr>
            <p:cNvPr id="43" name="Rectangle 43"/>
            <p:cNvSpPr/>
            <p:nvPr/>
          </p:nvSpPr>
          <p:spPr>
            <a:xfrm>
              <a:off x="762000" y="5953125"/>
              <a:ext cx="10668000" cy="523875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37474F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042797" y="6162199"/>
              <a:ext cx="460994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CONTROLLER: DPAD TO NAVIGATE | SELECT: [A] VIEW DETAILS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9520047" y="6162199"/>
              <a:ext cx="10135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PAGE 02 /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hud-header-3"/>
          <p:cNvGrpSpPr/>
          <p:nvPr/>
        </p:nvGrpSpPr>
        <p:grpSpPr>
          <a:xfrm>
            <a:off x="762000" y="333375"/>
            <a:ext cx="10668000" cy="687514"/>
            <a:chOff x="762000" y="333375"/>
            <a:chExt cx="10668000" cy="687514"/>
          </a:xfrm>
        </p:grpSpPr>
        <p:sp>
          <p:nvSpPr>
            <p:cNvPr id="2" name="Rectangle 2"/>
            <p:cNvSpPr/>
            <p:nvPr/>
          </p:nvSpPr>
          <p:spPr>
            <a:xfrm>
              <a:off x="762000" y="333375"/>
              <a:ext cx="10668000" cy="666750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FF4081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42797" y="513874"/>
              <a:ext cx="293720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&gt; BOSS STAGE: GULANGYU PIXEL ISLAND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9368" y="698182"/>
              <a:ext cx="290436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鼓浪屿：世界遗产与万国琴岛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948166" y="601028"/>
              <a:ext cx="153405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DIFFICULTY: ★★★★★</a:t>
              </a:r>
            </a:p>
          </p:txBody>
        </p:sp>
      </p:grpSp>
      <p:grpSp>
        <p:nvGrpSpPr>
          <p:cNvPr id="18" name="stage-left-panel"/>
          <p:cNvGrpSpPr/>
          <p:nvPr/>
        </p:nvGrpSpPr>
        <p:grpSpPr>
          <a:xfrm>
            <a:off x="762000" y="1190625"/>
            <a:ext cx="5143500" cy="4572000"/>
            <a:chOff x="762000" y="1190625"/>
            <a:chExt cx="5143500" cy="4572000"/>
          </a:xfrm>
        </p:grpSpPr>
        <p:sp>
          <p:nvSpPr>
            <p:cNvPr id="7" name="Rectangle 7"/>
            <p:cNvSpPr/>
            <p:nvPr/>
          </p:nvSpPr>
          <p:spPr>
            <a:xfrm>
              <a:off x="762000" y="1190625"/>
              <a:ext cx="5143500" cy="457200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FF4081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2416" y="1458278"/>
              <a:ext cx="287822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&gt; DUNGEON PROFILE: SUNLIGHT ROCK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40130" y="1695450"/>
              <a:ext cx="239801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登顶日光岩 · 俯瞰八卦楼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42797" y="2037874"/>
              <a:ext cx="264845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全岛制高点，远眺双子塔天际线与碧海红瓦。</a:t>
              </a:r>
            </a:p>
          </p:txBody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rcRect l="0" t="39574" r="0" b="39575"/>
            <a:stretch>
              <a:fillRect/>
            </a:stretch>
          </p:blipFill>
          <p:spPr>
            <a:xfrm>
              <a:off x="1047750" y="2286000"/>
              <a:ext cx="4572000" cy="1428750"/>
            </a:xfrm>
            <a:prstGeom prst="rect">
              <a:avLst/>
            </a:prstGeom>
          </p:spPr>
        </p:pic>
        <p:sp>
          <p:nvSpPr>
            <p:cNvPr id="12" name="Rectangle 12"/>
            <p:cNvSpPr/>
            <p:nvPr/>
          </p:nvSpPr>
          <p:spPr>
            <a:xfrm>
              <a:off x="1047750" y="3905250"/>
              <a:ext cx="4572000" cy="428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FF408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185672" y="4066699"/>
              <a:ext cx="293123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&gt; SPECIAL BUFF: 菽庄花园十二洞天奇石迷宫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42797" y="4514374"/>
              <a:ext cx="343342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* 景点串联：日光岩 -&gt; 菽庄花园 -&gt; 风琴博物馆 -&gt; 龙头路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42797" y="4800124"/>
              <a:ext cx="29255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* 游玩节奏：建议留足 5-6 小时，避开正午烈日段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42797" y="5085874"/>
              <a:ext cx="307062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* 隐藏彩蛋：最美转角打卡需排队，清晨拍照更出片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42988" y="5379720"/>
              <a:ext cx="377319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CLEAR CONDITION: COLLECT ALL 4 STAMPS IN PASSPORT</a:t>
              </a:r>
            </a:p>
          </p:txBody>
        </p:sp>
      </p:grpSp>
      <p:grpSp>
        <p:nvGrpSpPr>
          <p:cNvPr id="37" name="stage-right-panel"/>
          <p:cNvGrpSpPr/>
          <p:nvPr/>
        </p:nvGrpSpPr>
        <p:grpSpPr>
          <a:xfrm>
            <a:off x="6191250" y="1190625"/>
            <a:ext cx="5238750" cy="4572000"/>
            <a:chOff x="6191250" y="1190625"/>
            <a:chExt cx="5238750" cy="4572000"/>
          </a:xfrm>
        </p:grpSpPr>
        <p:sp>
          <p:nvSpPr>
            <p:cNvPr id="19" name="Rectangle 19"/>
            <p:cNvSpPr/>
            <p:nvPr/>
          </p:nvSpPr>
          <p:spPr>
            <a:xfrm>
              <a:off x="6191250" y="1190625"/>
              <a:ext cx="5238750" cy="457200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00E5FF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6471666" y="1458278"/>
              <a:ext cx="278861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&gt; STRATEGY GUIDE &amp; FERRY MANUAL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6477000" y="1762125"/>
              <a:ext cx="466725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00E5FF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662166" y="1934528"/>
              <a:ext cx="114147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【船票购买法则】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662547" y="2180749"/>
              <a:ext cx="32619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白天游客走「邮轮中心厦鼓码头」-&gt;「三丘田/内厝澳」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662738" y="2379345"/>
              <a:ext cx="337771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夜间 17:50 后改走「轮渡码头」2 号厅，提前 10 天抢票！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6477000" y="2762250"/>
              <a:ext cx="466725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00E676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662166" y="2934652"/>
              <a:ext cx="128282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【装备与补给推荐】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662547" y="3180874"/>
              <a:ext cx="304424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全岛无机动车与共享单车，必须装备舒适防滑暴走鞋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662738" y="3379470"/>
              <a:ext cx="303847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龙头路汇聚沈家闽南肠粉、叶氏麻糬等高能热量补给点。</a:t>
              </a:r>
            </a:p>
          </p:txBody>
        </p:sp>
        <p:sp>
          <p:nvSpPr>
            <p:cNvPr id="29" name="Rectangle 29"/>
            <p:cNvSpPr/>
            <p:nvPr/>
          </p:nvSpPr>
          <p:spPr>
            <a:xfrm>
              <a:off x="6477000" y="3762375"/>
              <a:ext cx="466725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FF4081"/>
              </a:solidFill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6662166" y="3934778"/>
              <a:ext cx="142417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【核心防坑避雷指南】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662547" y="4180999"/>
              <a:ext cx="330809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码头路边低价带路党切勿轻信，野生开蚌取珍珠多为套路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662738" y="4379595"/>
              <a:ext cx="279615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认准官方景点联票，手机提前下载离线地图防迷路。</a:t>
              </a:r>
            </a:p>
          </p:txBody>
        </p:sp>
        <p:sp>
          <p:nvSpPr>
            <p:cNvPr id="33" name="Rectangle 33"/>
            <p:cNvSpPr/>
            <p:nvPr/>
          </p:nvSpPr>
          <p:spPr>
            <a:xfrm>
              <a:off x="6477000" y="4762500"/>
              <a:ext cx="466725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FFD54F"/>
              </a:solidFill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6662166" y="4934902"/>
              <a:ext cx="148605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【通关奖励 REWARD】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662547" y="5181124"/>
              <a:ext cx="402448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E0E0E0"/>
                  </a:solidFill>
                  <a:latin typeface="+mn-lt"/>
                  <a:ea typeface="+mn-ea"/>
                  <a:cs typeface="+mn-cs"/>
                </a:rPr>
                <a:t>TITLE: [ISLAND ROAMER] | PHOTOS: 99+ | MOOD: MAX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662738" y="5379720"/>
              <a:ext cx="262105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SUNSET AT SHUGUANG BEACH: 18:30 PM</a:t>
              </a:r>
            </a:p>
          </p:txBody>
        </p:sp>
      </p:grpSp>
      <p:grpSp>
        <p:nvGrpSpPr>
          <p:cNvPr id="41" name="pixel-ground-bar-3"/>
          <p:cNvGrpSpPr/>
          <p:nvPr/>
        </p:nvGrpSpPr>
        <p:grpSpPr>
          <a:xfrm>
            <a:off x="762000" y="5953125"/>
            <a:ext cx="10668000" cy="523875"/>
            <a:chOff x="762000" y="5953125"/>
            <a:chExt cx="10668000" cy="523875"/>
          </a:xfrm>
        </p:grpSpPr>
        <p:sp>
          <p:nvSpPr>
            <p:cNvPr id="38" name="Rectangle 38"/>
            <p:cNvSpPr/>
            <p:nvPr/>
          </p:nvSpPr>
          <p:spPr>
            <a:xfrm>
              <a:off x="762000" y="5953125"/>
              <a:ext cx="10668000" cy="523875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37474F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42797" y="6162199"/>
              <a:ext cx="469358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STAGE CLEAR: GULANGYU | NEXT: HUANDAO ROAD &amp; XIAMEN UNIV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520047" y="6162199"/>
              <a:ext cx="10135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PAGE 03 /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hud-header-4"/>
          <p:cNvGrpSpPr/>
          <p:nvPr/>
        </p:nvGrpSpPr>
        <p:grpSpPr>
          <a:xfrm>
            <a:off x="762000" y="333375"/>
            <a:ext cx="10668000" cy="687514"/>
            <a:chOff x="762000" y="333375"/>
            <a:chExt cx="10668000" cy="687514"/>
          </a:xfrm>
        </p:grpSpPr>
        <p:sp>
          <p:nvSpPr>
            <p:cNvPr id="2" name="Rectangle 2"/>
            <p:cNvSpPr/>
            <p:nvPr/>
          </p:nvSpPr>
          <p:spPr>
            <a:xfrm>
              <a:off x="762000" y="333375"/>
              <a:ext cx="10668000" cy="666750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00E5FF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42797" y="513874"/>
              <a:ext cx="360630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&gt; ZONE 02 &amp; 03: COASTAL SCENIC &amp; UNIVERSITY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9368" y="698182"/>
              <a:ext cx="2460117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环岛漫游与百年学府探索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138666" y="601028"/>
              <a:ext cx="135483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SPEED: CRUISING</a:t>
              </a:r>
            </a:p>
          </p:txBody>
        </p:sp>
      </p:grpSp>
      <p:grpSp>
        <p:nvGrpSpPr>
          <p:cNvPr id="14" name="card-route-coastal"/>
          <p:cNvGrpSpPr/>
          <p:nvPr/>
        </p:nvGrpSpPr>
        <p:grpSpPr>
          <a:xfrm>
            <a:off x="762000" y="1190625"/>
            <a:ext cx="5143500" cy="2571750"/>
            <a:chOff x="762000" y="1190625"/>
            <a:chExt cx="5143500" cy="2571750"/>
          </a:xfrm>
        </p:grpSpPr>
        <p:sp>
          <p:nvSpPr>
            <p:cNvPr id="7" name="Rectangle 7"/>
            <p:cNvSpPr/>
            <p:nvPr/>
          </p:nvSpPr>
          <p:spPr>
            <a:xfrm>
              <a:off x="762000" y="1190625"/>
              <a:ext cx="5143500" cy="257175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00E5FF"/>
              </a:solidFill>
            </a:ln>
          </p:spPr>
        </p:sp>
        <p:sp>
          <p:nvSpPr>
            <p:cNvPr id="8" name="Rectangle 8"/>
            <p:cNvSpPr/>
            <p:nvPr/>
          </p:nvSpPr>
          <p:spPr>
            <a:xfrm>
              <a:off x="952500" y="1381125"/>
              <a:ext cx="2095500" cy="247650"/>
            </a:xfrm>
            <a:prstGeom prst="rect">
              <a:avLst/>
            </a:prstGeom>
            <a:solidFill>
              <a:srgbClr val="00E5FF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42988" y="1455420"/>
              <a:ext cx="200657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ROUTE A: COASTAL HIGHWAY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5642" y="1740218"/>
              <a:ext cx="2739771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环岛路：依海而筑的蓝色漫游廊道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47547" y="2037874"/>
              <a:ext cx="396773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演武大桥低平贴海，白城至黄厝平缓木栈道，傍晚黄金骑行海岸线。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47738" y="2284095"/>
              <a:ext cx="277467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SPEED BUFF: +30% WITH TANDEM BICYCLE</a:t>
              </a:r>
            </a:p>
          </p:txBody>
        </p:sp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2"/>
            <a:srcRect l="0" t="34684" r="0" b="34684"/>
            <a:stretch>
              <a:fillRect/>
            </a:stretch>
          </p:blipFill>
          <p:spPr>
            <a:xfrm>
              <a:off x="762000" y="2619375"/>
              <a:ext cx="5143500" cy="1047750"/>
            </a:xfrm>
            <a:prstGeom prst="rect">
              <a:avLst/>
            </a:prstGeom>
          </p:spPr>
        </p:pic>
      </p:grpSp>
      <p:grpSp>
        <p:nvGrpSpPr>
          <p:cNvPr id="22" name="card-route-xmu"/>
          <p:cNvGrpSpPr/>
          <p:nvPr/>
        </p:nvGrpSpPr>
        <p:grpSpPr>
          <a:xfrm>
            <a:off x="6286500" y="1190625"/>
            <a:ext cx="5143500" cy="2571750"/>
            <a:chOff x="6286500" y="1190625"/>
            <a:chExt cx="5143500" cy="2571750"/>
          </a:xfrm>
        </p:grpSpPr>
        <p:sp>
          <p:nvSpPr>
            <p:cNvPr id="15" name="Rectangle 15"/>
            <p:cNvSpPr/>
            <p:nvPr/>
          </p:nvSpPr>
          <p:spPr>
            <a:xfrm>
              <a:off x="6286500" y="1190625"/>
              <a:ext cx="5143500" cy="257175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00E676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477000" y="1381125"/>
              <a:ext cx="2095500" cy="247650"/>
            </a:xfrm>
            <a:prstGeom prst="rect">
              <a:avLst/>
            </a:prstGeom>
            <a:solidFill>
              <a:srgbClr val="00E676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567488" y="1455420"/>
              <a:ext cx="216019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ROUTE B: ACADEMIC HERITAGE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470142" y="1740218"/>
              <a:ext cx="237629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厦门大学：最美大学嘉庚经典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472047" y="2037874"/>
              <a:ext cx="409966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建南大会堂中西合璧，芙蓉湖畔黑天鹅游弋，青春涂鸦长廊芙蓉隧道。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472238" y="2284095"/>
              <a:ext cx="308190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ACCESS PASS: WECHAT APPOINTMENT REQUIRED</a:t>
              </a:r>
            </a:p>
          </p:txBody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3"/>
            <a:srcRect l="0" t="40288" r="0" b="40289"/>
            <a:stretch>
              <a:fillRect/>
            </a:stretch>
          </p:blipFill>
          <p:spPr>
            <a:xfrm>
              <a:off x="6286500" y="2619375"/>
              <a:ext cx="5143500" cy="1047750"/>
            </a:xfrm>
            <a:prstGeom prst="rect">
              <a:avLst/>
            </a:prstGeom>
          </p:spPr>
        </p:pic>
      </p:grpSp>
      <p:grpSp>
        <p:nvGrpSpPr>
          <p:cNvPr id="34" name="card-bottom-sub"/>
          <p:cNvGrpSpPr/>
          <p:nvPr/>
        </p:nvGrpSpPr>
        <p:grpSpPr>
          <a:xfrm>
            <a:off x="762000" y="3952875"/>
            <a:ext cx="10668000" cy="1809750"/>
            <a:chOff x="762000" y="3952875"/>
            <a:chExt cx="10668000" cy="1809750"/>
          </a:xfrm>
        </p:grpSpPr>
        <p:sp>
          <p:nvSpPr>
            <p:cNvPr id="23" name="Rectangle 23"/>
            <p:cNvSpPr/>
            <p:nvPr/>
          </p:nvSpPr>
          <p:spPr>
            <a:xfrm>
              <a:off x="762000" y="3952875"/>
              <a:ext cx="10668000" cy="180975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FFD54F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952500" y="4143375"/>
              <a:ext cx="2476500" cy="247650"/>
            </a:xfrm>
            <a:prstGeom prst="rect">
              <a:avLst/>
            </a:prstGeom>
            <a:solidFill>
              <a:srgbClr val="FFD54F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042988" y="4217670"/>
              <a:ext cx="208338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b="1" dirty="0">
                  <a:solidFill>
                    <a:srgbClr val="101424"/>
                  </a:solidFill>
                  <a:latin typeface="+mn-lt"/>
                  <a:ea typeface="+mn-ea"/>
                  <a:cs typeface="+mn-cs"/>
                </a:rPr>
                <a:t>&gt; SUB-QUEST: CULTURE &amp; ARTS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946023" y="4529614"/>
              <a:ext cx="2046254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【千年古刹 · 南普陀寺】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947547" y="4847749"/>
              <a:ext cx="483186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五老峰下香火缭绕，闽南佛门圣地。必吃素饼（绿豆/南瓜味）与经典罗汉素斋面。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47547" y="5133499"/>
              <a:ext cx="37133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&gt; BUFF: 登顶五老峰俯瞰厦大思明全景与海港码头，心旷神怡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7738" y="5427345"/>
              <a:ext cx="292600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STATUS: 免费免门票入场，需提前扫码预约客流时段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6470523" y="4529614"/>
              <a:ext cx="2563195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【避风坞旧忆 · 沙坡尾艺术区】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6472047" y="4847749"/>
              <a:ext cx="489122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厦门最早的天然避风港，老渔船停泊与现代手作市集、独立咖啡馆交融的潮流地标。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472047" y="5133499"/>
              <a:ext cx="371333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&gt; BUFF: 艺术西区滑板场、天台远眺世茂双子塔黄金打卡机位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472238" y="5427345"/>
              <a:ext cx="328947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STATUS: 适合下午至入夜漫步，感受老渔港的现代文艺律动</a:t>
              </a:r>
            </a:p>
          </p:txBody>
        </p:sp>
      </p:grpSp>
      <p:grpSp>
        <p:nvGrpSpPr>
          <p:cNvPr id="38" name="pixel-ground-bar-4"/>
          <p:cNvGrpSpPr/>
          <p:nvPr/>
        </p:nvGrpSpPr>
        <p:grpSpPr>
          <a:xfrm>
            <a:off x="762000" y="5953125"/>
            <a:ext cx="10668000" cy="523875"/>
            <a:chOff x="762000" y="5953125"/>
            <a:chExt cx="10668000" cy="523875"/>
          </a:xfrm>
        </p:grpSpPr>
        <p:sp>
          <p:nvSpPr>
            <p:cNvPr id="35" name="Rectangle 35"/>
            <p:cNvSpPr/>
            <p:nvPr/>
          </p:nvSpPr>
          <p:spPr>
            <a:xfrm>
              <a:off x="762000" y="5953125"/>
              <a:ext cx="10668000" cy="523875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37474F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1042797" y="6162199"/>
              <a:ext cx="410812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MAP COMPLETION: 75% | LEVEL UP PROGRESS: 880/1000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9520047" y="6162199"/>
              <a:ext cx="10135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PAGE 04 /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hud-header-5"/>
          <p:cNvGrpSpPr/>
          <p:nvPr/>
        </p:nvGrpSpPr>
        <p:grpSpPr>
          <a:xfrm>
            <a:off x="762000" y="333375"/>
            <a:ext cx="10668000" cy="687514"/>
            <a:chOff x="762000" y="333375"/>
            <a:chExt cx="10668000" cy="687514"/>
          </a:xfrm>
        </p:grpSpPr>
        <p:sp>
          <p:nvSpPr>
            <p:cNvPr id="2" name="Rectangle 2"/>
            <p:cNvSpPr/>
            <p:nvPr/>
          </p:nvSpPr>
          <p:spPr>
            <a:xfrm>
              <a:off x="762000" y="333375"/>
              <a:ext cx="10668000" cy="666750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00E676"/>
              </a:solidFill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042797" y="513874"/>
              <a:ext cx="39408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&gt; FINAL QUEST: 3D2N ITINERARY &amp; FOOD COMPENDIUM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39368" y="698182"/>
              <a:ext cx="3170911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3天2晚通关路线与闽南饕餮食谱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9138666" y="601028"/>
              <a:ext cx="180289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ACHIEVEMENT UNLOCKED</a:t>
              </a:r>
            </a:p>
          </p:txBody>
        </p:sp>
      </p:grpSp>
      <p:grpSp>
        <p:nvGrpSpPr>
          <p:cNvPr id="24" name="card-itinerary-pixel"/>
          <p:cNvGrpSpPr/>
          <p:nvPr/>
        </p:nvGrpSpPr>
        <p:grpSpPr>
          <a:xfrm>
            <a:off x="762000" y="1190625"/>
            <a:ext cx="5143500" cy="4572000"/>
            <a:chOff x="762000" y="1190625"/>
            <a:chExt cx="5143500" cy="4572000"/>
          </a:xfrm>
        </p:grpSpPr>
        <p:sp>
          <p:nvSpPr>
            <p:cNvPr id="7" name="Rectangle 7"/>
            <p:cNvSpPr/>
            <p:nvPr/>
          </p:nvSpPr>
          <p:spPr>
            <a:xfrm>
              <a:off x="762000" y="1190625"/>
              <a:ext cx="5143500" cy="457200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00E676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042416" y="1458278"/>
              <a:ext cx="368472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&gt; SPEEDRUN ROUTE PLAN (3 DAYS / 2 NIGHTS)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047750" y="1762125"/>
              <a:ext cx="457200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00E5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185291" y="1905952"/>
              <a:ext cx="21928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00E5FF"/>
                  </a:solidFill>
                  <a:latin typeface="+mn-lt"/>
                  <a:ea typeface="+mn-ea"/>
                  <a:cs typeface="+mn-cs"/>
                </a:rPr>
                <a:t>【DAY 1: 琴岛慢调与海上落日】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85672" y="2133124"/>
              <a:ext cx="332128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上午厦鼓码头登船 -&gt; 日光岩 -&gt; 菽庄花园 -&gt; 港仔后海滨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85862" y="2331720"/>
              <a:ext cx="25538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傍晚三丘田码头返程，中山路步行街夜市寻味。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1047750" y="2714625"/>
              <a:ext cx="457200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00E676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85291" y="2858452"/>
              <a:ext cx="21928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【DAY 2: 学府晨钟与黄金海岸】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85672" y="3085624"/>
              <a:ext cx="336086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早间南普陀进香祈福 -&gt; 漫步厦大思明校区 -&gt; 沙坡尾市集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85862" y="3284220"/>
              <a:ext cx="267500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午后黄厝租单车骑行，演武大桥观景台欣赏晚霞。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1047750" y="3667125"/>
              <a:ext cx="4572000" cy="809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FFD54F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85291" y="3810952"/>
              <a:ext cx="219280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【DAY 3: 市井烟火与园林绿境】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85672" y="4038124"/>
              <a:ext cx="326851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FFFFFF"/>
                  </a:solidFill>
                  <a:latin typeface="Microsoft YaHei"/>
                  <a:ea typeface="Microsoft YaHei"/>
                  <a:cs typeface="Microsoft YaHei"/>
                </a:rPr>
                <a:t>清晨打卡第八市场采购鲜果手信 -&gt; 园林植物园雨林喷雾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85862" y="4236720"/>
              <a:ext cx="243268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钟鼓索道缆车跨山看海，返程收获满载回忆。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047750" y="4667250"/>
              <a:ext cx="4572000" cy="90487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FF408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185672" y="4847749"/>
              <a:ext cx="201719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FF4081"/>
                  </a:solidFill>
                  <a:latin typeface="+mn-lt"/>
                  <a:ea typeface="+mn-ea"/>
                  <a:cs typeface="+mn-cs"/>
                </a:rPr>
                <a:t>&gt; TRAVEL GEAR CHECKLIST: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85862" y="5093970"/>
              <a:ext cx="3918585" cy="3952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725"/>
                </a:lnSpc>
              </a:pPr>
              <a:r>
                <a:rPr lang="zh-CN" sz="9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[X] 身份证件 (ID/PASSPORT) [X] 运动步行鞋 (WALKING SHOES)</a:t>
              </a:r>
              <a:br/>
              <a:r>
                <a:rPr lang="zh-CN" sz="9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[X] 晴雨伞/防晒霜 (SUNBLOCK) [X] 充电宝 20000mAh (POWERBANK)</a:t>
              </a:r>
            </a:p>
          </p:txBody>
        </p:sp>
      </p:grpSp>
      <p:grpSp>
        <p:nvGrpSpPr>
          <p:cNvPr id="37" name="card-food-pixel"/>
          <p:cNvGrpSpPr/>
          <p:nvPr/>
        </p:nvGrpSpPr>
        <p:grpSpPr>
          <a:xfrm>
            <a:off x="6286500" y="1190625"/>
            <a:ext cx="5143500" cy="4572000"/>
            <a:chOff x="6286500" y="1190625"/>
            <a:chExt cx="5143500" cy="4572000"/>
          </a:xfrm>
        </p:grpSpPr>
        <p:sp>
          <p:nvSpPr>
            <p:cNvPr id="25" name="Rectangle 25"/>
            <p:cNvSpPr/>
            <p:nvPr/>
          </p:nvSpPr>
          <p:spPr>
            <a:xfrm>
              <a:off x="6286500" y="1190625"/>
              <a:ext cx="5143500" cy="4572000"/>
            </a:xfrm>
            <a:prstGeom prst="rect">
              <a:avLst/>
            </a:prstGeom>
            <a:solidFill>
              <a:srgbClr val="1E2540"/>
            </a:solidFill>
            <a:ln w="28575">
              <a:solidFill>
                <a:srgbClr val="FFD54F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6566916" y="1458278"/>
              <a:ext cx="287822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&gt; FOOD RECIPES &amp; TASTE INVENTORY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564630" y="1695450"/>
              <a:ext cx="280187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闽南风味补给包 · 地道食力榜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6567297" y="2009299"/>
              <a:ext cx="370387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B0BEC5"/>
                  </a:solidFill>
                  <a:latin typeface="Microsoft YaHei"/>
                  <a:ea typeface="Microsoft YaHei"/>
                  <a:cs typeface="Microsoft YaHei"/>
                </a:rPr>
                <a:t>浓郁花生酱与鲜虾熬制的黄金沙茶汤头，配以劲道油面与海味。</a:t>
              </a:r>
            </a:p>
          </p:txBody>
        </p:sp>
        <p:pic>
          <p:nvPicPr>
            <p:cNvPr id="29" name="Image 29"/>
            <p:cNvPicPr>
              <a:picLocks noChangeAspect="1"/>
            </p:cNvPicPr>
            <p:nvPr/>
          </p:nvPicPr>
          <p:blipFill>
            <a:blip r:embed="rId2"/>
            <a:srcRect l="0" t="34712" r="0" b="34713"/>
            <a:stretch>
              <a:fillRect/>
            </a:stretch>
          </p:blipFill>
          <p:spPr>
            <a:xfrm>
              <a:off x="6286500" y="2286000"/>
              <a:ext cx="5143500" cy="1047750"/>
            </a:xfrm>
            <a:prstGeom prst="rect">
              <a:avLst/>
            </a:prstGeom>
          </p:spPr>
        </p:pic>
        <p:sp>
          <p:nvSpPr>
            <p:cNvPr id="30" name="Rectangle 30"/>
            <p:cNvSpPr/>
            <p:nvPr/>
          </p:nvSpPr>
          <p:spPr>
            <a:xfrm>
              <a:off x="6572250" y="3476625"/>
              <a:ext cx="4572000" cy="428625"/>
            </a:xfrm>
            <a:prstGeom prst="rect">
              <a:avLst/>
            </a:prstGeom>
            <a:solidFill>
              <a:srgbClr val="101424"/>
            </a:solidFill>
            <a:ln w="9525">
              <a:solidFill>
                <a:srgbClr val="FFD54F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710172" y="3638074"/>
              <a:ext cx="410812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b="1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&gt; HP RECOVERY: +100 HP PER BOWL OF SHACHA NOODLES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567297" y="4085749"/>
              <a:ext cx="375665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1. 沙茶面：大中沙茶面、友生风味小吃，必加大肠、米血、鲜虾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567297" y="4371499"/>
              <a:ext cx="388857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2. 姜母鸭：阿呆姜母鸭、好德来，老姜与麻油砂锅慢煨，香气扑鼻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6567297" y="4657249"/>
              <a:ext cx="388857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0E0E0"/>
                  </a:solidFill>
                  <a:latin typeface="Microsoft YaHei"/>
                  <a:ea typeface="Microsoft YaHei"/>
                  <a:cs typeface="Microsoft YaHei"/>
                </a:rPr>
                <a:t>3. 闽南小吃：海蛎煎搭配厦门甜辣酱、土笋冻配芥末酱油、烧肉粽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6567297" y="4942999"/>
              <a:ext cx="38094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00E676"/>
                  </a:solidFill>
                  <a:latin typeface="+mn-lt"/>
                  <a:ea typeface="+mn-ea"/>
                  <a:cs typeface="+mn-cs"/>
                </a:rPr>
                <a:t>4. 甜点茶歇：阿吉仔馅饼、满煎糕、花生汤，配功夫铁观音解腻</a:t>
              </a:r>
            </a:p>
          </p:txBody>
        </p:sp>
        <p:sp>
          <p:nvSpPr>
            <p:cNvPr id="36" name="Rectangle 36"/>
            <p:cNvSpPr/>
            <p:nvPr/>
          </p:nvSpPr>
          <p:spPr>
            <a:xfrm>
              <a:off x="6572250" y="5286375"/>
              <a:ext cx="4572000" cy="333375"/>
            </a:xfrm>
            <a:prstGeom prst="rect">
              <a:avLst/>
            </a:prstGeom>
            <a:solidFill>
              <a:srgbClr val="101424"/>
            </a:solidFill>
            <a:ln>
              <a:noFill/>
            </a:ln>
          </p:spPr>
        </p:sp>
      </p:grpSp>
      <p:grpSp>
        <p:nvGrpSpPr>
          <p:cNvPr id="41" name="pixel-ground-bar-5"/>
          <p:cNvGrpSpPr/>
          <p:nvPr/>
        </p:nvGrpSpPr>
        <p:grpSpPr>
          <a:xfrm>
            <a:off x="762000" y="5953125"/>
            <a:ext cx="10668000" cy="523875"/>
            <a:chOff x="762000" y="5953125"/>
            <a:chExt cx="10668000" cy="523875"/>
          </a:xfrm>
        </p:grpSpPr>
        <p:sp>
          <p:nvSpPr>
            <p:cNvPr id="38" name="Rectangle 38"/>
            <p:cNvSpPr/>
            <p:nvPr/>
          </p:nvSpPr>
          <p:spPr>
            <a:xfrm>
              <a:off x="762000" y="5953125"/>
              <a:ext cx="10668000" cy="523875"/>
            </a:xfrm>
            <a:prstGeom prst="rect">
              <a:avLst/>
            </a:prstGeom>
            <a:solidFill>
              <a:srgbClr val="1E2540"/>
            </a:solidFill>
            <a:ln w="19050">
              <a:solidFill>
                <a:srgbClr val="37474F"/>
              </a:solidFill>
            </a:ln>
          </p:spPr>
        </p:sp>
        <p:sp>
          <p:nvSpPr>
            <p:cNvPr id="39" name="TextBox 39"/>
            <p:cNvSpPr txBox="1"/>
            <p:nvPr/>
          </p:nvSpPr>
          <p:spPr>
            <a:xfrm>
              <a:off x="1042797" y="6162199"/>
              <a:ext cx="519540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B0BEC5"/>
                  </a:solidFill>
                  <a:latin typeface="+mn-lt"/>
                  <a:ea typeface="+mn-ea"/>
                  <a:cs typeface="+mn-cs"/>
                </a:rPr>
                <a:t>THANK YOU FOR PLAYING! | GAME DESIGNED FOR EXPLORERS | VER 1.0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9520047" y="6162199"/>
              <a:ext cx="10135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FFD54F"/>
                  </a:solidFill>
                  <a:latin typeface="+mn-lt"/>
                  <a:ea typeface="+mn-ea"/>
                  <a:cs typeface="+mn-cs"/>
                </a:rPr>
                <a:t>PAGE 05 / 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xiamen_tour_pixel">
  <a:themeElements>
    <a:clrScheme name="xiamen_tour_pixel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men_tour_pixel">
      <a:majorFont>
        <a:latin typeface="Courier New"/>
        <a:ea typeface="Microsoft YaHei"/>
        <a:cs typeface="Courier New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urier New"/>
        <a:ea typeface="Microsoft YaHei"/>
        <a:cs typeface="Courier New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_pix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xiamen_tour_pixel">
  <a:themeElements>
    <a:clrScheme name="xiamen_tour_pixel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xiamen_tour_pixel">
      <a:majorFont>
        <a:latin typeface="Courier New"/>
        <a:ea typeface="Microsoft YaHei"/>
        <a:cs typeface="Courier New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urier New"/>
        <a:ea typeface="Microsoft YaHei"/>
        <a:cs typeface="Courier New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xiamen_tour_pixe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2026-09-15T01:23:55Z</dcterms:created>
  <dcterms:modified xsi:type="dcterms:W3CDTF">2026-09-15T01:23:55Z</dcterms:modified>
  <cp:category/>
  <cp:contentStatus/>
</cp:coreProperties>
</file>