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2"/>
  </p:notesMasterIdLst>
  <p:sldIdLst>
    <p:sldId id="256" r:id="rId7"/>
    <p:sldId id="257" r:id="rId8"/>
    <p:sldId id="258" r:id="rId9"/>
    <p:sldId id="259" r:id="rId10"/>
    <p:sldId id="260" r:id="rId11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  <Relationship Id="rId12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封面：厦门山海漫游指南</a:t>
            </a:r>
          </a:p>
          <a:p>
            <a:pPr/>
            <a:endParaRPr lang="zh-CN" dirty="0"/>
          </a:p>
          <a:p>
            <a:pPr/>
            <a:r>
              <a:rPr lang="zh-CN" dirty="0"/>
              <a:t>各位朋友，欢迎来到美丽的鹭岛厦门！</a:t>
            </a:r>
          </a:p>
          <a:p>
            <a:pPr/>
            <a:r>
              <a:rPr lang="zh-CN" dirty="0"/>
              <a:t>本份演示文稿以极简像素风格呈现，将厦门标志性的山海风光与市井烟火提炼为清晰易读的行旅图景。</a:t>
            </a:r>
          </a:p>
          <a:p>
            <a:pPr/>
            <a:r>
              <a:rPr lang="zh-CN" dirty="0"/>
              <a:t>从琴声悠扬的鼓浪屿，到平缓亲海的环岛路，再到百年学府与骑楼老街，让我们一同走进这座海上花园。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全景：四大核心目的地</a:t>
            </a:r>
          </a:p>
          <a:p>
            <a:pPr/>
            <a:endParaRPr lang="zh-CN" dirty="0"/>
          </a:p>
          <a:p>
            <a:pPr/>
            <a:r>
              <a:rPr lang="zh-CN" dirty="0"/>
              <a:t>第二页为厦门的四大核心目的地：</a:t>
            </a:r>
          </a:p>
          <a:p>
            <a:pPr/>
            <a:r>
              <a:rPr lang="zh-CN" dirty="0"/>
              <a:t>第一是世界文化遗产鼓浪屿，感受万国建筑与琴岛风华；</a:t>
            </a:r>
          </a:p>
          <a:p>
            <a:pPr/>
            <a:r>
              <a:rPr lang="zh-CN" dirty="0"/>
              <a:t>第二是环岛路蓝色海岸长廊，适合傍晚海风骑行；</a:t>
            </a:r>
          </a:p>
          <a:p>
            <a:pPr/>
            <a:r>
              <a:rPr lang="zh-CN" dirty="0"/>
              <a:t>第三是百年学府厦门大学，领略嘉庚风格建筑韵味；</a:t>
            </a:r>
          </a:p>
          <a:p>
            <a:pPr/>
            <a:r>
              <a:rPr lang="zh-CN" dirty="0"/>
              <a:t>第四是八市老街，品尝最地道的闽南市井风味。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焦点：鼓浪屿琴岛要诀</a:t>
            </a:r>
          </a:p>
          <a:p>
            <a:pPr/>
            <a:endParaRPr lang="zh-CN" dirty="0"/>
          </a:p>
          <a:p>
            <a:pPr/>
            <a:r>
              <a:rPr lang="zh-CN" dirty="0"/>
              <a:t>第三页聚焦鼓浪屿的行旅重点：</a:t>
            </a:r>
          </a:p>
          <a:p>
            <a:pPr/>
            <a:r>
              <a:rPr lang="zh-CN" dirty="0"/>
              <a:t>首先务必提前预约船票，白天走厦鼓码头，夜间返程走轮渡码头；</a:t>
            </a:r>
          </a:p>
          <a:p>
            <a:pPr/>
            <a:r>
              <a:rPr lang="zh-CN" dirty="0"/>
              <a:t>全岛禁止机动车通行，是一座适合纯步行的岛屿，建议备好平底运动鞋；</a:t>
            </a:r>
          </a:p>
          <a:p>
            <a:pPr/>
            <a:r>
              <a:rPr lang="zh-CN" dirty="0"/>
              <a:t>登顶日光岩可俯瞰全岛红瓦与对岸天际线，傍晚在菽庄花园海边听潮看落日，别具风韵。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漫行：环岛路与百年厦大</a:t>
            </a:r>
          </a:p>
          <a:p>
            <a:pPr/>
            <a:endParaRPr lang="zh-CN" dirty="0"/>
          </a:p>
          <a:p>
            <a:pPr/>
            <a:r>
              <a:rPr lang="zh-CN" dirty="0"/>
              <a:t>第四页呈现厦门的海岸与人文脉络：</a:t>
            </a:r>
          </a:p>
          <a:p>
            <a:pPr/>
            <a:r>
              <a:rPr lang="zh-CN" dirty="0"/>
              <a:t>环岛路的演武大桥低平亲海，黄厝沙滩有着迷人的海岸线，傍晚租一辆双人自行车慢骑，体验绝佳；</a:t>
            </a:r>
          </a:p>
          <a:p>
            <a:pPr/>
            <a:r>
              <a:rPr lang="zh-CN" dirty="0"/>
              <a:t>厦门大学建南大礼堂中西合璧，芙蓉湖畔依山傍海，参观需提前预约，校门外毗邻千年古刹南普陀寺。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通关：三天两晚路线与地道风味</a:t>
            </a:r>
          </a:p>
          <a:p>
            <a:pPr/>
            <a:endParaRPr lang="zh-CN" dirty="0"/>
          </a:p>
          <a:p>
            <a:pPr/>
            <a:r>
              <a:rPr lang="zh-CN" dirty="0"/>
              <a:t>最后一页为经典的三天两晚行程规划与美食指南：</a:t>
            </a:r>
          </a:p>
          <a:p>
            <a:pPr/>
            <a:r>
              <a:rPr lang="zh-CN" dirty="0"/>
              <a:t>第一天漫游鼓浪屿，第二天打卡南普陀、厦大与环岛路，第三天探访八市老街与植物园缆车；</a:t>
            </a:r>
          </a:p>
          <a:p>
            <a:pPr/>
            <a:r>
              <a:rPr lang="zh-CN" dirty="0"/>
              <a:t>美食方面，不可错过浓郁鲜香的沙茶面、砂锅慢煨的姜母鸭，以及外酥里嫩的海蛎煎。祝大家在厦门收获一段难忘的旅程！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xiamen_tour_pixel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xiamen_tour_pixel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5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3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5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3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8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f4b62990c1e96ea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f4b62990c1e96ea.jp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315919f637bb918.jpg"/>
  <Relationship Id="rId3" Type="http://schemas.openxmlformats.org/officeDocument/2006/relationships/image" Target="../media/image_93ff013a0dfaa351.jpg"/>
  <Relationship Id="rId4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ea73ba1366b39d2.jpg"/>
  <Relationship Id="rId3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cover-title-group"/>
          <p:cNvGrpSpPr/>
          <p:nvPr/>
        </p:nvGrpSpPr>
        <p:grpSpPr>
          <a:xfrm>
            <a:off x="1123950" y="1714500"/>
            <a:ext cx="3203791" cy="2859215"/>
            <a:chOff x="1123950" y="1714500"/>
            <a:chExt cx="3203791" cy="2859215"/>
          </a:xfrm>
        </p:grpSpPr>
        <p:sp>
          <p:nvSpPr>
            <p:cNvPr id="2" name="Rectangle 2"/>
            <p:cNvSpPr/>
            <p:nvPr/>
          </p:nvSpPr>
          <p:spPr>
            <a:xfrm>
              <a:off x="1143000" y="1714500"/>
              <a:ext cx="1238250" cy="361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278255" y="180022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01424"/>
                  </a:solidFill>
                  <a:latin typeface="+mj-lt"/>
                  <a:ea typeface="+mj-ea"/>
                  <a:cs typeface="+mj-cs"/>
                </a:rPr>
                <a:t>海岛行旅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23950" y="2367915"/>
              <a:ext cx="1734312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厦门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128522" y="3502342"/>
              <a:ext cx="233095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山海漫游指南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134618" y="4251008"/>
              <a:ext cx="31931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海上花园 · 万国建筑 · 闽南风味</a:t>
              </a:r>
            </a:p>
          </p:txBody>
        </p:sp>
      </p:grpSp>
      <p:grpSp>
        <p:nvGrpSpPr>
          <p:cNvPr id="10" name="cover-image-group"/>
          <p:cNvGrpSpPr/>
          <p:nvPr/>
        </p:nvGrpSpPr>
        <p:grpSpPr>
          <a:xfrm>
            <a:off x="6381750" y="857250"/>
            <a:ext cx="4762500" cy="5143500"/>
            <a:chOff x="6381750" y="857250"/>
            <a:chExt cx="4762500" cy="5143500"/>
          </a:xfrm>
        </p:grpSpPr>
        <p:sp>
          <p:nvSpPr>
            <p:cNvPr id="8" name="Rectangle 8"/>
            <p:cNvSpPr/>
            <p:nvPr/>
          </p:nvSpPr>
          <p:spPr>
            <a:xfrm>
              <a:off x="6381750" y="857250"/>
              <a:ext cx="4762500" cy="514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0" t="13859" r="0" b="13859"/>
            <a:stretch>
              <a:fillRect/>
            </a:stretch>
          </p:blipFill>
          <p:spPr>
            <a:xfrm>
              <a:off x="6477000" y="952500"/>
              <a:ext cx="4572000" cy="4953000"/>
            </a:xfrm>
            <a:prstGeom prst="rect">
              <a:avLst/>
            </a:prstGeom>
          </p:spPr>
        </p:pic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-2"/>
          <p:cNvGrpSpPr/>
          <p:nvPr/>
        </p:nvGrpSpPr>
        <p:grpSpPr>
          <a:xfrm>
            <a:off x="938022" y="644842"/>
            <a:ext cx="2714625" cy="557403"/>
            <a:chOff x="938022" y="644842"/>
            <a:chExt cx="2714625" cy="557403"/>
          </a:xfrm>
        </p:grpSpPr>
        <p:sp>
          <p:nvSpPr>
            <p:cNvPr id="2" name="TextBox 2"/>
            <p:cNvSpPr txBox="1"/>
            <p:nvPr/>
          </p:nvSpPr>
          <p:spPr>
            <a:xfrm>
              <a:off x="938022" y="644842"/>
              <a:ext cx="2714625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四大核心目的地</a:t>
              </a:r>
            </a:p>
          </p:txBody>
        </p:sp>
        <p:sp>
          <p:nvSpPr>
            <p:cNvPr id="3" name="Rectangle 3"/>
            <p:cNvSpPr/>
            <p:nvPr/>
          </p:nvSpPr>
          <p:spPr>
            <a:xfrm>
              <a:off x="952500" y="1143000"/>
              <a:ext cx="1143000" cy="57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card-dest-1"/>
          <p:cNvGrpSpPr/>
          <p:nvPr/>
        </p:nvGrpSpPr>
        <p:grpSpPr>
          <a:xfrm>
            <a:off x="952500" y="1524000"/>
            <a:ext cx="4953000" cy="2095500"/>
            <a:chOff x="952500" y="1524000"/>
            <a:chExt cx="4953000" cy="2095500"/>
          </a:xfrm>
        </p:grpSpPr>
        <p:sp>
          <p:nvSpPr>
            <p:cNvPr id="5" name="Rectangle 5"/>
            <p:cNvSpPr/>
            <p:nvPr/>
          </p:nvSpPr>
          <p:spPr>
            <a:xfrm>
              <a:off x="952500" y="1524000"/>
              <a:ext cx="4953000" cy="2095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952500" y="1524000"/>
              <a:ext cx="152400" cy="2095500"/>
            </a:xfrm>
            <a:prstGeom prst="rect">
              <a:avLst/>
            </a:prstGeom>
            <a:solidFill>
              <a:srgbClr val="FF4081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322832" y="182118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鼓浪屿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25118" y="2298382"/>
              <a:ext cx="2493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世界文化遗产 · 万国琴岛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26642" y="28070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日光岩俯瞰红瓦绿树，菽庄花园凭海听潮</a:t>
              </a:r>
            </a:p>
          </p:txBody>
        </p:sp>
      </p:grpSp>
      <p:grpSp>
        <p:nvGrpSpPr>
          <p:cNvPr id="16" name="card-dest-2"/>
          <p:cNvGrpSpPr/>
          <p:nvPr/>
        </p:nvGrpSpPr>
        <p:grpSpPr>
          <a:xfrm>
            <a:off x="6286500" y="1524000"/>
            <a:ext cx="4953000" cy="2095500"/>
            <a:chOff x="6286500" y="1524000"/>
            <a:chExt cx="4953000" cy="2095500"/>
          </a:xfrm>
        </p:grpSpPr>
        <p:sp>
          <p:nvSpPr>
            <p:cNvPr id="11" name="Rectangle 11"/>
            <p:cNvSpPr/>
            <p:nvPr/>
          </p:nvSpPr>
          <p:spPr>
            <a:xfrm>
              <a:off x="6286500" y="1524000"/>
              <a:ext cx="4953000" cy="2095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6286500" y="1524000"/>
              <a:ext cx="152400" cy="2095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56832" y="182118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环岛路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59118" y="2298382"/>
              <a:ext cx="2493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蓝色海岸长廊 · 黄金骑行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660642" y="280701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演武大桥低平亲海，黄厝海滩海风漫游</a:t>
              </a:r>
            </a:p>
          </p:txBody>
        </p:sp>
      </p:grpSp>
      <p:grpSp>
        <p:nvGrpSpPr>
          <p:cNvPr id="22" name="card-dest-3"/>
          <p:cNvGrpSpPr/>
          <p:nvPr/>
        </p:nvGrpSpPr>
        <p:grpSpPr>
          <a:xfrm>
            <a:off x="952500" y="4000500"/>
            <a:ext cx="4953000" cy="2095500"/>
            <a:chOff x="952500" y="4000500"/>
            <a:chExt cx="4953000" cy="2095500"/>
          </a:xfrm>
        </p:grpSpPr>
        <p:sp>
          <p:nvSpPr>
            <p:cNvPr id="17" name="Rectangle 17"/>
            <p:cNvSpPr/>
            <p:nvPr/>
          </p:nvSpPr>
          <p:spPr>
            <a:xfrm>
              <a:off x="952500" y="4000500"/>
              <a:ext cx="4953000" cy="2095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952500" y="4000500"/>
              <a:ext cx="152400" cy="209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322832" y="429768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厦门大学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25118" y="4774882"/>
              <a:ext cx="2493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百年嘉庚学府 · 最美校园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26642" y="52835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建南大礼堂中西合璧，芙蓉湖畔依山面海</a:t>
              </a:r>
            </a:p>
          </p:txBody>
        </p:sp>
      </p:grpSp>
      <p:grpSp>
        <p:nvGrpSpPr>
          <p:cNvPr id="28" name="card-dest-4"/>
          <p:cNvGrpSpPr/>
          <p:nvPr/>
        </p:nvGrpSpPr>
        <p:grpSpPr>
          <a:xfrm>
            <a:off x="6286500" y="4000500"/>
            <a:ext cx="4953000" cy="2095500"/>
            <a:chOff x="6286500" y="4000500"/>
            <a:chExt cx="4953000" cy="2095500"/>
          </a:xfrm>
        </p:grpSpPr>
        <p:sp>
          <p:nvSpPr>
            <p:cNvPr id="23" name="Rectangle 23"/>
            <p:cNvSpPr/>
            <p:nvPr/>
          </p:nvSpPr>
          <p:spPr>
            <a:xfrm>
              <a:off x="6286500" y="4000500"/>
              <a:ext cx="4953000" cy="2095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86500" y="4000500"/>
              <a:ext cx="152400" cy="20955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656832" y="429768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第八市场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659118" y="4774882"/>
              <a:ext cx="2493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老街骑楼市井 · 地道食力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60642" y="52835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清晨海鲜叫卖，现煮浓郁沙茶面与五香卷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-3"/>
          <p:cNvGrpSpPr/>
          <p:nvPr/>
        </p:nvGrpSpPr>
        <p:grpSpPr>
          <a:xfrm>
            <a:off x="938022" y="644842"/>
            <a:ext cx="3865626" cy="557403"/>
            <a:chOff x="938022" y="644842"/>
            <a:chExt cx="3865626" cy="557403"/>
          </a:xfrm>
        </p:grpSpPr>
        <p:sp>
          <p:nvSpPr>
            <p:cNvPr id="2" name="TextBox 2"/>
            <p:cNvSpPr txBox="1"/>
            <p:nvPr/>
          </p:nvSpPr>
          <p:spPr>
            <a:xfrm>
              <a:off x="938022" y="644842"/>
              <a:ext cx="3865626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鼓浪屿：琴岛漫游要诀</a:t>
              </a:r>
            </a:p>
          </p:txBody>
        </p:sp>
        <p:sp>
          <p:nvSpPr>
            <p:cNvPr id="3" name="Rectangle 3"/>
            <p:cNvSpPr/>
            <p:nvPr/>
          </p:nvSpPr>
          <p:spPr>
            <a:xfrm>
              <a:off x="952500" y="1143000"/>
              <a:ext cx="1143000" cy="57150"/>
            </a:xfrm>
            <a:prstGeom prst="rect">
              <a:avLst/>
            </a:prstGeom>
            <a:solidFill>
              <a:srgbClr val="FF4081"/>
            </a:solidFill>
            <a:ln>
              <a:noFill/>
            </a:ln>
          </p:spPr>
        </p:sp>
      </p:grpSp>
      <p:grpSp>
        <p:nvGrpSpPr>
          <p:cNvPr id="6" name="gulangyu-img-panel"/>
          <p:cNvGrpSpPr/>
          <p:nvPr/>
        </p:nvGrpSpPr>
        <p:grpSpPr>
          <a:xfrm>
            <a:off x="952500" y="1524000"/>
            <a:ext cx="4762500" cy="4572000"/>
            <a:chOff x="952500" y="1524000"/>
            <a:chExt cx="4762500" cy="45720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rcRect l="0" t="17974" r="0" b="17973"/>
            <a:stretch>
              <a:fillRect/>
            </a:stretch>
          </p:blipFill>
          <p:spPr>
            <a:xfrm>
              <a:off x="952500" y="1524000"/>
              <a:ext cx="4762500" cy="4572000"/>
            </a:xfrm>
            <a:prstGeom prst="rect">
              <a:avLst/>
            </a:prstGeom>
          </p:spPr>
        </p:pic>
      </p:grpSp>
      <p:grpSp>
        <p:nvGrpSpPr>
          <p:cNvPr id="16" name="gulangyu-text-panel"/>
          <p:cNvGrpSpPr/>
          <p:nvPr/>
        </p:nvGrpSpPr>
        <p:grpSpPr>
          <a:xfrm>
            <a:off x="6191250" y="1524000"/>
            <a:ext cx="5048250" cy="4572000"/>
            <a:chOff x="6191250" y="1524000"/>
            <a:chExt cx="5048250" cy="4572000"/>
          </a:xfrm>
        </p:grpSpPr>
        <p:sp>
          <p:nvSpPr>
            <p:cNvPr id="7" name="Rectangle 7"/>
            <p:cNvSpPr/>
            <p:nvPr/>
          </p:nvSpPr>
          <p:spPr>
            <a:xfrm>
              <a:off x="6191250" y="1524000"/>
              <a:ext cx="5048250" cy="133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467856" y="185356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提前预约轮渡船票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470142" y="233076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白天走厦鼓码头，夜间返程走轮渡码头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6191250" y="3143250"/>
              <a:ext cx="5048250" cy="133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467856" y="347281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全岛纯步行漫游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70142" y="395001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全岛无机动车，穿平底鞋轻松走遍全岛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191250" y="4762500"/>
              <a:ext cx="5048250" cy="133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67856" y="509206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登日光岩远眺双子塔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70142" y="5569268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避开正午烈日，傍晚在菽庄花园海边看落日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-4"/>
          <p:cNvGrpSpPr/>
          <p:nvPr/>
        </p:nvGrpSpPr>
        <p:grpSpPr>
          <a:xfrm>
            <a:off x="938022" y="644842"/>
            <a:ext cx="3481959" cy="557403"/>
            <a:chOff x="938022" y="644842"/>
            <a:chExt cx="3481959" cy="557403"/>
          </a:xfrm>
        </p:grpSpPr>
        <p:sp>
          <p:nvSpPr>
            <p:cNvPr id="2" name="TextBox 2"/>
            <p:cNvSpPr txBox="1"/>
            <p:nvPr/>
          </p:nvSpPr>
          <p:spPr>
            <a:xfrm>
              <a:off x="938022" y="644842"/>
              <a:ext cx="3481959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环岛漫行与百年厦大</a:t>
              </a:r>
            </a:p>
          </p:txBody>
        </p:sp>
        <p:sp>
          <p:nvSpPr>
            <p:cNvPr id="3" name="Rectangle 3"/>
            <p:cNvSpPr/>
            <p:nvPr/>
          </p:nvSpPr>
          <p:spPr>
            <a:xfrm>
              <a:off x="952500" y="114300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10" name="panel-huandao"/>
          <p:cNvGrpSpPr/>
          <p:nvPr/>
        </p:nvGrpSpPr>
        <p:grpSpPr>
          <a:xfrm>
            <a:off x="952500" y="1524000"/>
            <a:ext cx="4953000" cy="4572000"/>
            <a:chOff x="952500" y="1524000"/>
            <a:chExt cx="4953000" cy="45720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rcRect l="0" t="12406" r="0" b="12406"/>
            <a:stretch>
              <a:fillRect/>
            </a:stretch>
          </p:blipFill>
          <p:spPr>
            <a:xfrm>
              <a:off x="952500" y="1524000"/>
              <a:ext cx="4953000" cy="2476500"/>
            </a:xfrm>
            <a:prstGeom prst="rect">
              <a:avLst/>
            </a:prstGeom>
          </p:spPr>
        </p:pic>
        <p:sp>
          <p:nvSpPr>
            <p:cNvPr id="6" name="Rectangle 6"/>
            <p:cNvSpPr/>
            <p:nvPr/>
          </p:nvSpPr>
          <p:spPr>
            <a:xfrm>
              <a:off x="952500" y="4191000"/>
              <a:ext cx="4953000" cy="1905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28344" y="4504372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环岛路海风骑行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31392" y="5045392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演武大桥低平亲海，黄厝沙滩黄金日出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31392" y="54740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建议傍晚租借双人自行车，追随落日海风</a:t>
              </a:r>
            </a:p>
          </p:txBody>
        </p:sp>
      </p:grpSp>
      <p:grpSp>
        <p:nvGrpSpPr>
          <p:cNvPr id="16" name="panel-xmu"/>
          <p:cNvGrpSpPr/>
          <p:nvPr/>
        </p:nvGrpSpPr>
        <p:grpSpPr>
          <a:xfrm>
            <a:off x="6286500" y="1524000"/>
            <a:ext cx="4953000" cy="4572000"/>
            <a:chOff x="6286500" y="1524000"/>
            <a:chExt cx="4953000" cy="4572000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rcRect l="0" t="26162" r="0" b="26162"/>
            <a:stretch>
              <a:fillRect/>
            </a:stretch>
          </p:blipFill>
          <p:spPr>
            <a:xfrm>
              <a:off x="6286500" y="1524000"/>
              <a:ext cx="4953000" cy="2476500"/>
            </a:xfrm>
            <a:prstGeom prst="rect">
              <a:avLst/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6286500" y="4191000"/>
              <a:ext cx="4953000" cy="1905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562344" y="450437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最美大学校园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65392" y="5045392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穿西装戴斗笠的嘉庚建筑，芙蓉湖畔黑天鹅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65392" y="54740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提前公号预约进校，出校门直达南普陀寺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-5"/>
          <p:cNvGrpSpPr/>
          <p:nvPr/>
        </p:nvGrpSpPr>
        <p:grpSpPr>
          <a:xfrm>
            <a:off x="938022" y="644842"/>
            <a:ext cx="4249293" cy="557403"/>
            <a:chOff x="938022" y="644842"/>
            <a:chExt cx="4249293" cy="557403"/>
          </a:xfrm>
        </p:grpSpPr>
        <p:sp>
          <p:nvSpPr>
            <p:cNvPr id="2" name="TextBox 2"/>
            <p:cNvSpPr txBox="1"/>
            <p:nvPr/>
          </p:nvSpPr>
          <p:spPr>
            <a:xfrm>
              <a:off x="938022" y="644842"/>
              <a:ext cx="4249293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三天两晚路线与地道风味</a:t>
              </a:r>
            </a:p>
          </p:txBody>
        </p:sp>
        <p:sp>
          <p:nvSpPr>
            <p:cNvPr id="3" name="Rectangle 3"/>
            <p:cNvSpPr/>
            <p:nvPr/>
          </p:nvSpPr>
          <p:spPr>
            <a:xfrm>
              <a:off x="952500" y="1143000"/>
              <a:ext cx="1143000" cy="571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sp>
      </p:grpSp>
      <p:grpSp>
        <p:nvGrpSpPr>
          <p:cNvPr id="14" name="panel-itinerary"/>
          <p:cNvGrpSpPr/>
          <p:nvPr/>
        </p:nvGrpSpPr>
        <p:grpSpPr>
          <a:xfrm>
            <a:off x="952500" y="1524000"/>
            <a:ext cx="4953000" cy="4572000"/>
            <a:chOff x="952500" y="1524000"/>
            <a:chExt cx="4953000" cy="4572000"/>
          </a:xfrm>
        </p:grpSpPr>
        <p:sp>
          <p:nvSpPr>
            <p:cNvPr id="5" name="Rectangle 5"/>
            <p:cNvSpPr/>
            <p:nvPr/>
          </p:nvSpPr>
          <p:spPr>
            <a:xfrm>
              <a:off x="952500" y="1524000"/>
              <a:ext cx="4953000" cy="138112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229868" y="1774508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第一天：鼓浪屿慢调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31392" y="22355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日光岩俯瞰全岛，菽庄花园听海潮看落日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952500" y="3095625"/>
              <a:ext cx="4953000" cy="138112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9868" y="33461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第二天：名校与海岸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31392" y="3807142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南普陀寺祈福，厦大漫步，傍晚环岛路骑行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952500" y="4667250"/>
              <a:ext cx="4953000" cy="1428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229868" y="4917758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第三天：市井与山海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31392" y="537876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八市老街寻味，钟鼓索道缆车跨山看海</a:t>
              </a:r>
            </a:p>
          </p:txBody>
        </p:sp>
      </p:grpSp>
      <p:grpSp>
        <p:nvGrpSpPr>
          <p:cNvPr id="21" name="panel-food"/>
          <p:cNvGrpSpPr/>
          <p:nvPr/>
        </p:nvGrpSpPr>
        <p:grpSpPr>
          <a:xfrm>
            <a:off x="6286500" y="1524000"/>
            <a:ext cx="4953000" cy="4572000"/>
            <a:chOff x="6286500" y="1524000"/>
            <a:chExt cx="4953000" cy="4572000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2"/>
            <a:srcRect l="0" t="18250" r="0" b="18249"/>
            <a:stretch>
              <a:fillRect/>
            </a:stretch>
          </p:blipFill>
          <p:spPr>
            <a:xfrm>
              <a:off x="6286500" y="1524000"/>
              <a:ext cx="4953000" cy="2095500"/>
            </a:xfrm>
            <a:prstGeom prst="rect">
              <a:avLst/>
            </a:prstGeom>
          </p:spPr>
        </p:pic>
        <p:sp>
          <p:nvSpPr>
            <p:cNvPr id="16" name="Rectangle 16"/>
            <p:cNvSpPr/>
            <p:nvPr/>
          </p:nvSpPr>
          <p:spPr>
            <a:xfrm>
              <a:off x="6286500" y="3810000"/>
              <a:ext cx="4953000" cy="228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63106" y="404431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必吃闽南三大风味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65392" y="4569142"/>
              <a:ext cx="31759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沙茶面：鲜虾高汤与浓郁花生酱碰撞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65392" y="4997768"/>
              <a:ext cx="335767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姜母鸭：老姜麻油砂锅慢煨，香气四溢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65392" y="5426392"/>
              <a:ext cx="335767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海蛎煎：海蛎鲜嫩，蘸甜辣酱外酥里嫩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xiamen_tour_pixel">
  <a:themeElements>
    <a:clrScheme name="xiamen_tour_pixel">
      <a:dk1>
        <a:srgbClr val="FFFFFF"/>
      </a:dk1>
      <a:lt1>
        <a:srgbClr val="101424"/>
      </a:lt1>
      <a:dk2>
        <a:srgbClr val="FFFFFF"/>
      </a:dk2>
      <a:lt2>
        <a:srgbClr val="101424"/>
      </a:lt2>
      <a:accent1>
        <a:srgbClr val="00E676"/>
      </a:accent1>
      <a:accent2>
        <a:srgbClr val="00E5FF"/>
      </a:accent2>
      <a:accent3>
        <a:srgbClr val="00E5FF"/>
      </a:accent3>
      <a:accent4>
        <a:srgbClr val="00E676"/>
      </a:accent4>
      <a:accent5>
        <a:srgbClr val="1E2540"/>
      </a:accent5>
      <a:accent6>
        <a:srgbClr val="FFD54F"/>
      </a:accent6>
      <a:hlink>
        <a:srgbClr val="00E5FF"/>
      </a:hlink>
      <a:folHlink>
        <a:srgbClr val="00E5FF"/>
      </a:folHlink>
    </a:clrScheme>
    <a:fontScheme name="xiamen_tour_pixel">
      <a:majorFont>
        <a:latin typeface="Courier New"/>
        <a:ea typeface="Microsoft YaHei"/>
        <a:cs typeface="Courier New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_pix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xiamen_tour_pixel">
  <a:themeElements>
    <a:clrScheme name="xiamen_tour_pixel">
      <a:dk1>
        <a:srgbClr val="FFFFFF"/>
      </a:dk1>
      <a:lt1>
        <a:srgbClr val="101424"/>
      </a:lt1>
      <a:dk2>
        <a:srgbClr val="FFFFFF"/>
      </a:dk2>
      <a:lt2>
        <a:srgbClr val="101424"/>
      </a:lt2>
      <a:accent1>
        <a:srgbClr val="00E676"/>
      </a:accent1>
      <a:accent2>
        <a:srgbClr val="00E5FF"/>
      </a:accent2>
      <a:accent3>
        <a:srgbClr val="00E5FF"/>
      </a:accent3>
      <a:accent4>
        <a:srgbClr val="00E676"/>
      </a:accent4>
      <a:accent5>
        <a:srgbClr val="1E2540"/>
      </a:accent5>
      <a:accent6>
        <a:srgbClr val="FFD54F"/>
      </a:accent6>
      <a:hlink>
        <a:srgbClr val="00E5FF"/>
      </a:hlink>
      <a:folHlink>
        <a:srgbClr val="00E5FF"/>
      </a:folHlink>
    </a:clrScheme>
    <a:fontScheme name="xiamen_tour_pixel">
      <a:majorFont>
        <a:latin typeface="Courier New"/>
        <a:ea typeface="Microsoft YaHei"/>
        <a:cs typeface="Courier New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_pix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2026-09-15T01:49:12Z</dcterms:created>
  <dcterms:modified xsi:type="dcterms:W3CDTF">2026-09-15T01:49:12Z</dcterms:modified>
  <cp:category/>
  <cp:contentStatus/>
</cp:coreProperties>
</file>